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1"/>
  </p:notesMasterIdLst>
  <p:sldIdLst>
    <p:sldId id="274" r:id="rId2"/>
    <p:sldId id="275" r:id="rId3"/>
    <p:sldId id="277" r:id="rId4"/>
    <p:sldId id="285" r:id="rId5"/>
    <p:sldId id="279" r:id="rId6"/>
    <p:sldId id="280" r:id="rId7"/>
    <p:sldId id="290" r:id="rId8"/>
    <p:sldId id="291" r:id="rId9"/>
    <p:sldId id="293" r:id="rId10"/>
    <p:sldId id="288" r:id="rId11"/>
    <p:sldId id="289" r:id="rId12"/>
    <p:sldId id="294" r:id="rId13"/>
    <p:sldId id="295" r:id="rId14"/>
    <p:sldId id="287" r:id="rId15"/>
    <p:sldId id="297" r:id="rId16"/>
    <p:sldId id="292" r:id="rId17"/>
    <p:sldId id="298" r:id="rId18"/>
    <p:sldId id="299" r:id="rId19"/>
    <p:sldId id="301" r:id="rId2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F6000"/>
    <a:srgbClr val="FFF2CC"/>
    <a:srgbClr val="FFE6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 showGuides="1">
      <p:cViewPr>
        <p:scale>
          <a:sx n="100" d="100"/>
          <a:sy n="100" d="100"/>
        </p:scale>
        <p:origin x="912" y="1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FC7B63-05D9-48CC-AD04-A1271FDC43FC}" type="datetimeFigureOut">
              <a:rPr lang="ko-KR" altLang="en-US" smtClean="0"/>
              <a:t>2020-05-18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FDB7AB-23CB-41E2-9A79-982E6620BD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41441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유저의 체력이 지속적으로 감소되는 것은 페널티라고 생각하고 그것을 항상 가지고 게임을 플레이하면 유저 입자에서 불쾌감이 들 것이라 판단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마나가</a:t>
            </a:r>
            <a:r>
              <a:rPr lang="ko-KR" altLang="en-US" dirty="0"/>
              <a:t> 지속적으로 감소하고 </a:t>
            </a:r>
            <a:r>
              <a:rPr lang="en-US" altLang="ko-KR" dirty="0"/>
              <a:t>0</a:t>
            </a:r>
            <a:r>
              <a:rPr lang="ko-KR" altLang="en-US" dirty="0"/>
              <a:t>이 되는 순간 부터 체력이 점차 감소하게 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유저가 사용한 마나는 방을 이동하면 일부 회복하고 </a:t>
            </a:r>
            <a:r>
              <a:rPr lang="ko-KR" altLang="en-US" dirty="0" err="1"/>
              <a:t>포션을</a:t>
            </a:r>
            <a:r>
              <a:rPr lang="ko-KR" altLang="en-US" dirty="0"/>
              <a:t> 획득하면 회복할 수 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FDB7AB-23CB-41E2-9A79-982E6620BDD0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53105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로컬 </a:t>
            </a:r>
            <a:r>
              <a:rPr lang="en-US" altLang="ko-KR" dirty="0"/>
              <a:t>DB</a:t>
            </a:r>
            <a:r>
              <a:rPr lang="ko-KR" altLang="en-US" dirty="0"/>
              <a:t>로 사용하되 </a:t>
            </a:r>
            <a:r>
              <a:rPr lang="en-US" altLang="ko-KR" dirty="0"/>
              <a:t>CSV </a:t>
            </a:r>
            <a:r>
              <a:rPr lang="ko-KR" altLang="en-US" dirty="0"/>
              <a:t>보다는 </a:t>
            </a:r>
            <a:r>
              <a:rPr lang="en-US" altLang="ko-KR" dirty="0" err="1"/>
              <a:t>MySql</a:t>
            </a:r>
            <a:r>
              <a:rPr lang="ko-KR" altLang="en-US" dirty="0"/>
              <a:t>이 기획자로서 경쟁력 있어 보인다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FDB7AB-23CB-41E2-9A79-982E6620BDD0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18811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클래스 </a:t>
            </a:r>
            <a:r>
              <a:rPr lang="ko-KR" altLang="en-US" dirty="0" err="1"/>
              <a:t>다이어</a:t>
            </a:r>
            <a:r>
              <a:rPr lang="ko-KR" altLang="en-US" dirty="0"/>
              <a:t> 그램으로 바꿔서 설명하는 것이 좋을 것 같다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FDB7AB-23CB-41E2-9A79-982E6620BDD0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81109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클래스 </a:t>
            </a:r>
            <a:r>
              <a:rPr lang="ko-KR" altLang="en-US" dirty="0" err="1"/>
              <a:t>다이어</a:t>
            </a:r>
            <a:r>
              <a:rPr lang="ko-KR" altLang="en-US" dirty="0"/>
              <a:t> 그램도 함께 설명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FDB7AB-23CB-41E2-9A79-982E6620BDD0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81276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C0E7975F-D1C8-4BF3-811B-8BE8CEDB9224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14969905-3298-424B-BD5C-766F5AF4AF11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화살표: 오각형 6">
              <a:extLst>
                <a:ext uri="{FF2B5EF4-FFF2-40B4-BE49-F238E27FC236}">
                  <a16:creationId xmlns:a16="http://schemas.microsoft.com/office/drawing/2014/main" id="{A0FBBED4-0DB3-47C7-94D5-F4FC04BACF78}"/>
                </a:ext>
              </a:extLst>
            </p:cNvPr>
            <p:cNvSpPr/>
            <p:nvPr userDrawn="1"/>
          </p:nvSpPr>
          <p:spPr>
            <a:xfrm>
              <a:off x="0" y="0"/>
              <a:ext cx="9235440" cy="6858000"/>
            </a:xfrm>
            <a:prstGeom prst="homePlate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제목 9">
            <a:extLst>
              <a:ext uri="{FF2B5EF4-FFF2-40B4-BE49-F238E27FC236}">
                <a16:creationId xmlns:a16="http://schemas.microsoft.com/office/drawing/2014/main" id="{8839D4E3-4369-4AB6-8D66-8271063FC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840" y="2926079"/>
            <a:ext cx="7885176" cy="1005842"/>
          </a:xfrm>
          <a:prstGeom prst="rect">
            <a:avLst/>
          </a:prstGeom>
        </p:spPr>
        <p:txBody>
          <a:bodyPr anchor="ctr"/>
          <a:lstStyle>
            <a:lvl1pPr algn="ctr"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F1A3A2B-EA63-4E82-B07C-FCF501FF6C2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631936" y="5678424"/>
            <a:ext cx="3212592" cy="758952"/>
          </a:xfrm>
          <a:prstGeom prst="rect">
            <a:avLst/>
          </a:prstGeom>
        </p:spPr>
        <p:txBody>
          <a:bodyPr anchor="ctr"/>
          <a:lstStyle>
            <a:lvl1pPr marL="0" indent="0" algn="r">
              <a:lnSpc>
                <a:spcPct val="150000"/>
              </a:lnSpc>
              <a:buNone/>
              <a:defRPr sz="1600"/>
            </a:lvl1pPr>
          </a:lstStyle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02763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C0E7975F-D1C8-4BF3-811B-8BE8CEDB9224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14969905-3298-424B-BD5C-766F5AF4AF11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화살표: 오각형 6">
              <a:extLst>
                <a:ext uri="{FF2B5EF4-FFF2-40B4-BE49-F238E27FC236}">
                  <a16:creationId xmlns:a16="http://schemas.microsoft.com/office/drawing/2014/main" id="{A0FBBED4-0DB3-47C7-94D5-F4FC04BACF78}"/>
                </a:ext>
              </a:extLst>
            </p:cNvPr>
            <p:cNvSpPr/>
            <p:nvPr userDrawn="1"/>
          </p:nvSpPr>
          <p:spPr>
            <a:xfrm>
              <a:off x="0" y="0"/>
              <a:ext cx="5212080" cy="6858000"/>
            </a:xfrm>
            <a:prstGeom prst="homePlate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제목 9">
            <a:extLst>
              <a:ext uri="{FF2B5EF4-FFF2-40B4-BE49-F238E27FC236}">
                <a16:creationId xmlns:a16="http://schemas.microsoft.com/office/drawing/2014/main" id="{8839D4E3-4369-4AB6-8D66-8271063FC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840" y="2926079"/>
            <a:ext cx="4410456" cy="1005842"/>
          </a:xfrm>
          <a:prstGeom prst="rect">
            <a:avLst/>
          </a:prstGeom>
        </p:spPr>
        <p:txBody>
          <a:bodyPr anchor="ctr"/>
          <a:lstStyle>
            <a:lvl1pPr algn="ctr"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F1A3A2B-EA63-4E82-B07C-FCF501FF6C2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742432" y="713232"/>
            <a:ext cx="5212080" cy="5431536"/>
          </a:xfrm>
          <a:prstGeom prst="rect">
            <a:avLst/>
          </a:prstGeom>
        </p:spPr>
        <p:txBody>
          <a:bodyPr anchor="ctr"/>
          <a:lstStyle>
            <a:lvl1pPr marL="285750" indent="-285750" algn="ctr">
              <a:lnSpc>
                <a:spcPct val="150000"/>
              </a:lnSpc>
              <a:buFont typeface="Wingdings" panose="05000000000000000000" pitchFamily="2" charset="2"/>
              <a:buChar char="l"/>
              <a:defRPr sz="2000" b="1"/>
            </a:lvl1pPr>
          </a:lstStyle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786724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9C8E3D-7DB4-4C6C-BA50-C68057925B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" y="1"/>
            <a:ext cx="3816096" cy="777239"/>
          </a:xfrm>
          <a:prstGeom prst="rect">
            <a:avLst/>
          </a:prstGeom>
        </p:spPr>
        <p:txBody>
          <a:bodyPr anchor="ctr"/>
          <a:lstStyle>
            <a:lvl1pPr algn="ctr">
              <a:defRPr sz="2400" b="1">
                <a:solidFill>
                  <a:schemeClr val="bg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FF0C386-1207-4CA4-804B-816D31279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2232" y="905256"/>
            <a:ext cx="11527536" cy="547725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E85CC40-F83D-46AF-83A4-89A10A54FF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5600" y="6479032"/>
            <a:ext cx="16764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fld id="{583E1EA6-FDF9-48F5-96A0-B840ABFA89DA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F13DC449-342D-43F0-9898-5308B69054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06824" y="0"/>
            <a:ext cx="7553389" cy="39370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50000"/>
              </a:lnSpc>
              <a:buNone/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737010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육각형 1">
            <a:extLst>
              <a:ext uri="{FF2B5EF4-FFF2-40B4-BE49-F238E27FC236}">
                <a16:creationId xmlns:a16="http://schemas.microsoft.com/office/drawing/2014/main" id="{53AE4EC3-6429-43C4-9F03-7933109A1099}"/>
              </a:ext>
            </a:extLst>
          </p:cNvPr>
          <p:cNvSpPr/>
          <p:nvPr userDrawn="1"/>
        </p:nvSpPr>
        <p:spPr>
          <a:xfrm rot="5400000">
            <a:off x="338462" y="770566"/>
            <a:ext cx="5750642" cy="5763990"/>
          </a:xfrm>
          <a:prstGeom prst="hexagon">
            <a:avLst>
              <a:gd name="adj" fmla="val 3901"/>
              <a:gd name="vf" fmla="val 115470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내용 개체 틀 10">
            <a:extLst>
              <a:ext uri="{FF2B5EF4-FFF2-40B4-BE49-F238E27FC236}">
                <a16:creationId xmlns:a16="http://schemas.microsoft.com/office/drawing/2014/main" id="{1DB795A2-619C-463F-8AB8-8CA786C4F6D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31788" y="904875"/>
            <a:ext cx="5764212" cy="2743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10">
            <a:extLst>
              <a:ext uri="{FF2B5EF4-FFF2-40B4-BE49-F238E27FC236}">
                <a16:creationId xmlns:a16="http://schemas.microsoft.com/office/drawing/2014/main" id="{8DDEDC2A-8F1E-449F-94B3-4123935121AA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095778" y="904875"/>
            <a:ext cx="5764212" cy="2743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내용 개체 틀 10">
            <a:extLst>
              <a:ext uri="{FF2B5EF4-FFF2-40B4-BE49-F238E27FC236}">
                <a16:creationId xmlns:a16="http://schemas.microsoft.com/office/drawing/2014/main" id="{73B8A900-F809-44BF-863E-9DA8C0E36E8C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331788" y="3643694"/>
            <a:ext cx="5764212" cy="2743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내용 개체 틀 10">
            <a:extLst>
              <a:ext uri="{FF2B5EF4-FFF2-40B4-BE49-F238E27FC236}">
                <a16:creationId xmlns:a16="http://schemas.microsoft.com/office/drawing/2014/main" id="{7BECECB5-2EFF-418A-9EF6-20E6E7AEC87F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095778" y="3643694"/>
            <a:ext cx="5764212" cy="2743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89626ECC-3059-4BB7-B386-9975F7B1F4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" y="1"/>
            <a:ext cx="3816096" cy="777239"/>
          </a:xfrm>
          <a:prstGeom prst="rect">
            <a:avLst/>
          </a:prstGeom>
        </p:spPr>
        <p:txBody>
          <a:bodyPr anchor="ctr"/>
          <a:lstStyle>
            <a:lvl1pPr algn="ctr">
              <a:defRPr sz="2400" b="1">
                <a:solidFill>
                  <a:schemeClr val="bg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8" name="슬라이드 번호 개체 틀 5">
            <a:extLst>
              <a:ext uri="{FF2B5EF4-FFF2-40B4-BE49-F238E27FC236}">
                <a16:creationId xmlns:a16="http://schemas.microsoft.com/office/drawing/2014/main" id="{2D2945FC-22E0-4F86-A8A2-B417EE9D5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5600" y="6479032"/>
            <a:ext cx="16764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fld id="{583E1EA6-FDF9-48F5-96A0-B840ABFA89DA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4675E1DF-D89E-4DAD-BFB4-67BA38F4E02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06824" y="0"/>
            <a:ext cx="7553389" cy="39370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50000"/>
              </a:lnSpc>
              <a:buNone/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791280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육각형 1">
            <a:extLst>
              <a:ext uri="{FF2B5EF4-FFF2-40B4-BE49-F238E27FC236}">
                <a16:creationId xmlns:a16="http://schemas.microsoft.com/office/drawing/2014/main" id="{53AE4EC3-6429-43C4-9F03-7933109A1099}"/>
              </a:ext>
            </a:extLst>
          </p:cNvPr>
          <p:cNvSpPr/>
          <p:nvPr userDrawn="1"/>
        </p:nvSpPr>
        <p:spPr>
          <a:xfrm rot="5400000">
            <a:off x="1713782" y="-604754"/>
            <a:ext cx="3000001" cy="5763990"/>
          </a:xfrm>
          <a:prstGeom prst="hexagon">
            <a:avLst>
              <a:gd name="adj" fmla="val 3901"/>
              <a:gd name="vf" fmla="val 115470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내용 개체 틀 10">
            <a:extLst>
              <a:ext uri="{FF2B5EF4-FFF2-40B4-BE49-F238E27FC236}">
                <a16:creationId xmlns:a16="http://schemas.microsoft.com/office/drawing/2014/main" id="{1DB795A2-619C-463F-8AB8-8CA786C4F6D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31788" y="904875"/>
            <a:ext cx="5764212" cy="2743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10">
            <a:extLst>
              <a:ext uri="{FF2B5EF4-FFF2-40B4-BE49-F238E27FC236}">
                <a16:creationId xmlns:a16="http://schemas.microsoft.com/office/drawing/2014/main" id="{8DDEDC2A-8F1E-449F-94B3-4123935121AA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095778" y="904875"/>
            <a:ext cx="5764212" cy="2743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내용 개체 틀 10">
            <a:extLst>
              <a:ext uri="{FF2B5EF4-FFF2-40B4-BE49-F238E27FC236}">
                <a16:creationId xmlns:a16="http://schemas.microsoft.com/office/drawing/2014/main" id="{73B8A900-F809-44BF-863E-9DA8C0E36E8C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331788" y="3643694"/>
            <a:ext cx="5764212" cy="2743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6" name="내용 개체 틀 10">
            <a:extLst>
              <a:ext uri="{FF2B5EF4-FFF2-40B4-BE49-F238E27FC236}">
                <a16:creationId xmlns:a16="http://schemas.microsoft.com/office/drawing/2014/main" id="{7BECECB5-2EFF-418A-9EF6-20E6E7AEC87F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095778" y="3643694"/>
            <a:ext cx="5764212" cy="2743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89626ECC-3059-4BB7-B386-9975F7B1F4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" y="1"/>
            <a:ext cx="3816096" cy="777239"/>
          </a:xfrm>
          <a:prstGeom prst="rect">
            <a:avLst/>
          </a:prstGeom>
        </p:spPr>
        <p:txBody>
          <a:bodyPr anchor="ctr"/>
          <a:lstStyle>
            <a:lvl1pPr algn="ctr">
              <a:defRPr sz="2400" b="1">
                <a:solidFill>
                  <a:schemeClr val="bg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8" name="슬라이드 번호 개체 틀 5">
            <a:extLst>
              <a:ext uri="{FF2B5EF4-FFF2-40B4-BE49-F238E27FC236}">
                <a16:creationId xmlns:a16="http://schemas.microsoft.com/office/drawing/2014/main" id="{2D2945FC-22E0-4F86-A8A2-B417EE9D5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5600" y="6479032"/>
            <a:ext cx="16764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fld id="{583E1EA6-FDF9-48F5-96A0-B840ABFA89DA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4675E1DF-D89E-4DAD-BFB4-67BA38F4E02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06824" y="0"/>
            <a:ext cx="7553389" cy="39370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50000"/>
              </a:lnSpc>
              <a:buNone/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205382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육각형 1">
            <a:extLst>
              <a:ext uri="{FF2B5EF4-FFF2-40B4-BE49-F238E27FC236}">
                <a16:creationId xmlns:a16="http://schemas.microsoft.com/office/drawing/2014/main" id="{53AE4EC3-6429-43C4-9F03-7933109A1099}"/>
              </a:ext>
            </a:extLst>
          </p:cNvPr>
          <p:cNvSpPr/>
          <p:nvPr userDrawn="1"/>
        </p:nvSpPr>
        <p:spPr>
          <a:xfrm rot="5400000">
            <a:off x="4595889" y="-3486860"/>
            <a:ext cx="3000001" cy="11528204"/>
          </a:xfrm>
          <a:prstGeom prst="hexagon">
            <a:avLst>
              <a:gd name="adj" fmla="val 3901"/>
              <a:gd name="vf" fmla="val 115470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내용 개체 틀 10">
            <a:extLst>
              <a:ext uri="{FF2B5EF4-FFF2-40B4-BE49-F238E27FC236}">
                <a16:creationId xmlns:a16="http://schemas.microsoft.com/office/drawing/2014/main" id="{1DB795A2-619C-463F-8AB8-8CA786C4F6D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31788" y="904875"/>
            <a:ext cx="5764212" cy="2743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10">
            <a:extLst>
              <a:ext uri="{FF2B5EF4-FFF2-40B4-BE49-F238E27FC236}">
                <a16:creationId xmlns:a16="http://schemas.microsoft.com/office/drawing/2014/main" id="{8DDEDC2A-8F1E-449F-94B3-4123935121AA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095778" y="904875"/>
            <a:ext cx="5764212" cy="2743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내용 개체 틀 10">
            <a:extLst>
              <a:ext uri="{FF2B5EF4-FFF2-40B4-BE49-F238E27FC236}">
                <a16:creationId xmlns:a16="http://schemas.microsoft.com/office/drawing/2014/main" id="{73B8A900-F809-44BF-863E-9DA8C0E36E8C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331788" y="3643694"/>
            <a:ext cx="5764212" cy="2743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내용 개체 틀 10">
            <a:extLst>
              <a:ext uri="{FF2B5EF4-FFF2-40B4-BE49-F238E27FC236}">
                <a16:creationId xmlns:a16="http://schemas.microsoft.com/office/drawing/2014/main" id="{7BECECB5-2EFF-418A-9EF6-20E6E7AEC87F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095778" y="3643694"/>
            <a:ext cx="5764212" cy="2743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89626ECC-3059-4BB7-B386-9975F7B1F4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" y="1"/>
            <a:ext cx="3816096" cy="777239"/>
          </a:xfrm>
          <a:prstGeom prst="rect">
            <a:avLst/>
          </a:prstGeom>
        </p:spPr>
        <p:txBody>
          <a:bodyPr anchor="ctr"/>
          <a:lstStyle>
            <a:lvl1pPr algn="ctr">
              <a:defRPr sz="2400" b="1">
                <a:solidFill>
                  <a:schemeClr val="bg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8" name="슬라이드 번호 개체 틀 5">
            <a:extLst>
              <a:ext uri="{FF2B5EF4-FFF2-40B4-BE49-F238E27FC236}">
                <a16:creationId xmlns:a16="http://schemas.microsoft.com/office/drawing/2014/main" id="{2D2945FC-22E0-4F86-A8A2-B417EE9D5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5600" y="6479032"/>
            <a:ext cx="16764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fld id="{583E1EA6-FDF9-48F5-96A0-B840ABFA89DA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4675E1DF-D89E-4DAD-BFB4-67BA38F4E02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06824" y="0"/>
            <a:ext cx="7553389" cy="39370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50000"/>
              </a:lnSpc>
              <a:buNone/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804961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육각형 9">
            <a:extLst>
              <a:ext uri="{FF2B5EF4-FFF2-40B4-BE49-F238E27FC236}">
                <a16:creationId xmlns:a16="http://schemas.microsoft.com/office/drawing/2014/main" id="{70EDD1B4-701E-466E-B2AF-6671BD05E02C}"/>
              </a:ext>
            </a:extLst>
          </p:cNvPr>
          <p:cNvSpPr/>
          <p:nvPr userDrawn="1"/>
        </p:nvSpPr>
        <p:spPr>
          <a:xfrm rot="5400000">
            <a:off x="7490256" y="2109409"/>
            <a:ext cx="2975256" cy="5763990"/>
          </a:xfrm>
          <a:prstGeom prst="hexagon">
            <a:avLst>
              <a:gd name="adj" fmla="val 6199"/>
              <a:gd name="vf" fmla="val 115470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육각형 1">
            <a:extLst>
              <a:ext uri="{FF2B5EF4-FFF2-40B4-BE49-F238E27FC236}">
                <a16:creationId xmlns:a16="http://schemas.microsoft.com/office/drawing/2014/main" id="{53AE4EC3-6429-43C4-9F03-7933109A1099}"/>
              </a:ext>
            </a:extLst>
          </p:cNvPr>
          <p:cNvSpPr/>
          <p:nvPr userDrawn="1"/>
        </p:nvSpPr>
        <p:spPr>
          <a:xfrm rot="5400000">
            <a:off x="338462" y="770566"/>
            <a:ext cx="5750642" cy="5763990"/>
          </a:xfrm>
          <a:prstGeom prst="hexagon">
            <a:avLst>
              <a:gd name="adj" fmla="val 3901"/>
              <a:gd name="vf" fmla="val 115470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내용 개체 틀 10">
            <a:extLst>
              <a:ext uri="{FF2B5EF4-FFF2-40B4-BE49-F238E27FC236}">
                <a16:creationId xmlns:a16="http://schemas.microsoft.com/office/drawing/2014/main" id="{1DB795A2-619C-463F-8AB8-8CA786C4F6D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31788" y="904875"/>
            <a:ext cx="5764212" cy="2743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10">
            <a:extLst>
              <a:ext uri="{FF2B5EF4-FFF2-40B4-BE49-F238E27FC236}">
                <a16:creationId xmlns:a16="http://schemas.microsoft.com/office/drawing/2014/main" id="{8DDEDC2A-8F1E-449F-94B3-4123935121AA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095778" y="904875"/>
            <a:ext cx="5764212" cy="2743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내용 개체 틀 10">
            <a:extLst>
              <a:ext uri="{FF2B5EF4-FFF2-40B4-BE49-F238E27FC236}">
                <a16:creationId xmlns:a16="http://schemas.microsoft.com/office/drawing/2014/main" id="{73B8A900-F809-44BF-863E-9DA8C0E36E8C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331788" y="3643694"/>
            <a:ext cx="5764212" cy="2743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6" name="내용 개체 틀 10">
            <a:extLst>
              <a:ext uri="{FF2B5EF4-FFF2-40B4-BE49-F238E27FC236}">
                <a16:creationId xmlns:a16="http://schemas.microsoft.com/office/drawing/2014/main" id="{7BECECB5-2EFF-418A-9EF6-20E6E7AEC87F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095778" y="3643694"/>
            <a:ext cx="5764212" cy="2743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89626ECC-3059-4BB7-B386-9975F7B1F4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" y="1"/>
            <a:ext cx="3816096" cy="777239"/>
          </a:xfrm>
          <a:prstGeom prst="rect">
            <a:avLst/>
          </a:prstGeom>
        </p:spPr>
        <p:txBody>
          <a:bodyPr anchor="ctr"/>
          <a:lstStyle>
            <a:lvl1pPr algn="ctr">
              <a:defRPr sz="2400" b="1">
                <a:solidFill>
                  <a:schemeClr val="bg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8" name="슬라이드 번호 개체 틀 5">
            <a:extLst>
              <a:ext uri="{FF2B5EF4-FFF2-40B4-BE49-F238E27FC236}">
                <a16:creationId xmlns:a16="http://schemas.microsoft.com/office/drawing/2014/main" id="{2D2945FC-22E0-4F86-A8A2-B417EE9D5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5600" y="6479032"/>
            <a:ext cx="16764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fld id="{583E1EA6-FDF9-48F5-96A0-B840ABFA89DA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4675E1DF-D89E-4DAD-BFB4-67BA38F4E02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06824" y="0"/>
            <a:ext cx="7553389" cy="39370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50000"/>
              </a:lnSpc>
              <a:buNone/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830248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육각형 9">
            <a:extLst>
              <a:ext uri="{FF2B5EF4-FFF2-40B4-BE49-F238E27FC236}">
                <a16:creationId xmlns:a16="http://schemas.microsoft.com/office/drawing/2014/main" id="{70EDD1B4-701E-466E-B2AF-6671BD05E02C}"/>
              </a:ext>
            </a:extLst>
          </p:cNvPr>
          <p:cNvSpPr/>
          <p:nvPr userDrawn="1"/>
        </p:nvSpPr>
        <p:spPr>
          <a:xfrm rot="5400000">
            <a:off x="4724233" y="-748752"/>
            <a:ext cx="2743200" cy="11528092"/>
          </a:xfrm>
          <a:prstGeom prst="hexagon">
            <a:avLst>
              <a:gd name="adj" fmla="val 6199"/>
              <a:gd name="vf" fmla="val 115470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육각형 1">
            <a:extLst>
              <a:ext uri="{FF2B5EF4-FFF2-40B4-BE49-F238E27FC236}">
                <a16:creationId xmlns:a16="http://schemas.microsoft.com/office/drawing/2014/main" id="{53AE4EC3-6429-43C4-9F03-7933109A1099}"/>
              </a:ext>
            </a:extLst>
          </p:cNvPr>
          <p:cNvSpPr/>
          <p:nvPr userDrawn="1"/>
        </p:nvSpPr>
        <p:spPr>
          <a:xfrm rot="5400000">
            <a:off x="4724233" y="-3491952"/>
            <a:ext cx="2743200" cy="11528091"/>
          </a:xfrm>
          <a:prstGeom prst="hexagon">
            <a:avLst>
              <a:gd name="adj" fmla="val 3901"/>
              <a:gd name="vf" fmla="val 115470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내용 개체 틀 10">
            <a:extLst>
              <a:ext uri="{FF2B5EF4-FFF2-40B4-BE49-F238E27FC236}">
                <a16:creationId xmlns:a16="http://schemas.microsoft.com/office/drawing/2014/main" id="{1DB795A2-619C-463F-8AB8-8CA786C4F6D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31787" y="904875"/>
            <a:ext cx="11528091" cy="2743200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1600"/>
            </a:lvl1pPr>
            <a:lvl2pPr>
              <a:lnSpc>
                <a:spcPct val="150000"/>
              </a:lnSpc>
              <a:defRPr sz="1400"/>
            </a:lvl2pPr>
            <a:lvl3pPr>
              <a:lnSpc>
                <a:spcPct val="150000"/>
              </a:lnSpc>
              <a:defRPr sz="1200"/>
            </a:lvl3pPr>
            <a:lvl4pPr>
              <a:lnSpc>
                <a:spcPct val="150000"/>
              </a:lnSpc>
              <a:defRPr sz="1100"/>
            </a:lvl4pPr>
            <a:lvl5pPr>
              <a:lnSpc>
                <a:spcPct val="150000"/>
              </a:lnSpc>
              <a:defRPr sz="1100"/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5" name="내용 개체 틀 10">
            <a:extLst>
              <a:ext uri="{FF2B5EF4-FFF2-40B4-BE49-F238E27FC236}">
                <a16:creationId xmlns:a16="http://schemas.microsoft.com/office/drawing/2014/main" id="{73B8A900-F809-44BF-863E-9DA8C0E36E8C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331787" y="3643694"/>
            <a:ext cx="11528091" cy="2743200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1600"/>
            </a:lvl1pPr>
            <a:lvl2pPr>
              <a:lnSpc>
                <a:spcPct val="150000"/>
              </a:lnSpc>
              <a:defRPr sz="1400"/>
            </a:lvl2pPr>
            <a:lvl3pPr>
              <a:lnSpc>
                <a:spcPct val="150000"/>
              </a:lnSpc>
              <a:defRPr sz="1200"/>
            </a:lvl3pPr>
            <a:lvl4pPr>
              <a:lnSpc>
                <a:spcPct val="150000"/>
              </a:lnSpc>
              <a:defRPr sz="1100"/>
            </a:lvl4pPr>
            <a:lvl5pPr>
              <a:lnSpc>
                <a:spcPct val="150000"/>
              </a:lnSpc>
              <a:defRPr sz="1100"/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89626ECC-3059-4BB7-B386-9975F7B1F4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" y="1"/>
            <a:ext cx="3816096" cy="777239"/>
          </a:xfrm>
          <a:prstGeom prst="rect">
            <a:avLst/>
          </a:prstGeom>
        </p:spPr>
        <p:txBody>
          <a:bodyPr anchor="ctr"/>
          <a:lstStyle>
            <a:lvl1pPr algn="ctr">
              <a:defRPr sz="2400" b="1">
                <a:solidFill>
                  <a:schemeClr val="bg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8" name="슬라이드 번호 개체 틀 5">
            <a:extLst>
              <a:ext uri="{FF2B5EF4-FFF2-40B4-BE49-F238E27FC236}">
                <a16:creationId xmlns:a16="http://schemas.microsoft.com/office/drawing/2014/main" id="{2D2945FC-22E0-4F86-A8A2-B417EE9D5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5600" y="6479032"/>
            <a:ext cx="16764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fld id="{583E1EA6-FDF9-48F5-96A0-B840ABFA89DA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4675E1DF-D89E-4DAD-BFB4-67BA38F4E02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06824" y="0"/>
            <a:ext cx="7553389" cy="39370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50000"/>
              </a:lnSpc>
              <a:buNone/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386841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10">
            <a:extLst>
              <a:ext uri="{FF2B5EF4-FFF2-40B4-BE49-F238E27FC236}">
                <a16:creationId xmlns:a16="http://schemas.microsoft.com/office/drawing/2014/main" id="{1DB795A2-619C-463F-8AB8-8CA786C4F6D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31788" y="904874"/>
            <a:ext cx="5764212" cy="542277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10">
            <a:extLst>
              <a:ext uri="{FF2B5EF4-FFF2-40B4-BE49-F238E27FC236}">
                <a16:creationId xmlns:a16="http://schemas.microsoft.com/office/drawing/2014/main" id="{8DDEDC2A-8F1E-449F-94B3-4123935121AA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095778" y="904874"/>
            <a:ext cx="5764212" cy="542277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89626ECC-3059-4BB7-B386-9975F7B1F4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" y="1"/>
            <a:ext cx="3816096" cy="777239"/>
          </a:xfrm>
          <a:prstGeom prst="rect">
            <a:avLst/>
          </a:prstGeom>
        </p:spPr>
        <p:txBody>
          <a:bodyPr anchor="ctr"/>
          <a:lstStyle>
            <a:lvl1pPr algn="ctr">
              <a:defRPr sz="2400" b="1">
                <a:solidFill>
                  <a:schemeClr val="bg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8" name="슬라이드 번호 개체 틀 5">
            <a:extLst>
              <a:ext uri="{FF2B5EF4-FFF2-40B4-BE49-F238E27FC236}">
                <a16:creationId xmlns:a16="http://schemas.microsoft.com/office/drawing/2014/main" id="{2D2945FC-22E0-4F86-A8A2-B417EE9D5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5600" y="6479032"/>
            <a:ext cx="16764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fld id="{583E1EA6-FDF9-48F5-96A0-B840ABFA89DA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4675E1DF-D89E-4DAD-BFB4-67BA38F4E02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06824" y="0"/>
            <a:ext cx="7553389" cy="39370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50000"/>
              </a:lnSpc>
              <a:buNone/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0959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id="{1A464F36-BA83-426F-928C-4690D9BC73E5}"/>
              </a:ext>
            </a:extLst>
          </p:cNvPr>
          <p:cNvGrpSpPr/>
          <p:nvPr userDrawn="1"/>
        </p:nvGrpSpPr>
        <p:grpSpPr>
          <a:xfrm>
            <a:off x="0" y="0"/>
            <a:ext cx="12192000" cy="777240"/>
            <a:chOff x="0" y="0"/>
            <a:chExt cx="12192000" cy="1106424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3ED4E2D-1AA0-4C44-992D-96E3CEFE9C42}"/>
                </a:ext>
              </a:extLst>
            </p:cNvPr>
            <p:cNvSpPr/>
            <p:nvPr userDrawn="1"/>
          </p:nvSpPr>
          <p:spPr>
            <a:xfrm>
              <a:off x="0" y="0"/>
              <a:ext cx="12192000" cy="566928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화살표: 오각형 8">
              <a:extLst>
                <a:ext uri="{FF2B5EF4-FFF2-40B4-BE49-F238E27FC236}">
                  <a16:creationId xmlns:a16="http://schemas.microsoft.com/office/drawing/2014/main" id="{BEB3D529-B6ED-4762-8B8D-FEE183CE3D33}"/>
                </a:ext>
              </a:extLst>
            </p:cNvPr>
            <p:cNvSpPr/>
            <p:nvPr userDrawn="1"/>
          </p:nvSpPr>
          <p:spPr>
            <a:xfrm>
              <a:off x="0" y="0"/>
              <a:ext cx="4315968" cy="1106424"/>
            </a:xfrm>
            <a:prstGeom prst="homePlate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F04AB0C2-5DBB-47EC-B2C7-2EB7BB6617E8}"/>
              </a:ext>
            </a:extLst>
          </p:cNvPr>
          <p:cNvGrpSpPr/>
          <p:nvPr userDrawn="1"/>
        </p:nvGrpSpPr>
        <p:grpSpPr>
          <a:xfrm rot="10800000">
            <a:off x="0" y="6459742"/>
            <a:ext cx="12192000" cy="398257"/>
            <a:chOff x="0" y="0"/>
            <a:chExt cx="12192000" cy="1106430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3277A87D-74BE-49C2-A00C-ED637B12DF2B}"/>
                </a:ext>
              </a:extLst>
            </p:cNvPr>
            <p:cNvSpPr/>
            <p:nvPr userDrawn="1"/>
          </p:nvSpPr>
          <p:spPr>
            <a:xfrm>
              <a:off x="0" y="0"/>
              <a:ext cx="12192000" cy="566928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화살표: 오각형 15">
              <a:extLst>
                <a:ext uri="{FF2B5EF4-FFF2-40B4-BE49-F238E27FC236}">
                  <a16:creationId xmlns:a16="http://schemas.microsoft.com/office/drawing/2014/main" id="{F5379009-8C36-43BE-9D1C-F4B62BCCB043}"/>
                </a:ext>
              </a:extLst>
            </p:cNvPr>
            <p:cNvSpPr/>
            <p:nvPr userDrawn="1"/>
          </p:nvSpPr>
          <p:spPr>
            <a:xfrm>
              <a:off x="0" y="6"/>
              <a:ext cx="1895856" cy="1106424"/>
            </a:xfrm>
            <a:prstGeom prst="homePlate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0385573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0" r:id="rId3"/>
    <p:sldLayoutId id="2147483652" r:id="rId4"/>
    <p:sldLayoutId id="2147483654" r:id="rId5"/>
    <p:sldLayoutId id="2147483655" r:id="rId6"/>
    <p:sldLayoutId id="2147483656" r:id="rId7"/>
    <p:sldLayoutId id="2147483657" r:id="rId8"/>
    <p:sldLayoutId id="2147483653" r:id="rId9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jpg"/><Relationship Id="rId5" Type="http://schemas.openxmlformats.org/officeDocument/2006/relationships/image" Target="../media/image7.jpeg"/><Relationship Id="rId4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ED16A7-64E6-4666-9D89-2F82ECF30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dirty="0"/>
              <a:t>‘</a:t>
            </a:r>
            <a:r>
              <a:rPr lang="ko-KR" altLang="en-US" dirty="0"/>
              <a:t>타임 키퍼</a:t>
            </a:r>
            <a:r>
              <a:rPr lang="en-US" altLang="ko-KR" dirty="0"/>
              <a:t>’ </a:t>
            </a:r>
            <a:r>
              <a:rPr lang="ko-KR" altLang="en-US" dirty="0"/>
              <a:t>로그 </a:t>
            </a:r>
            <a:r>
              <a:rPr lang="ko-KR" altLang="en-US" dirty="0" err="1"/>
              <a:t>라이크</a:t>
            </a:r>
            <a:r>
              <a:rPr lang="ko-KR" altLang="en-US" dirty="0"/>
              <a:t> 게임 </a:t>
            </a:r>
            <a:br>
              <a:rPr lang="en-US" altLang="ko-KR" dirty="0"/>
            </a:br>
            <a:r>
              <a:rPr lang="ko-KR" altLang="en-US" dirty="0"/>
              <a:t>시스템 기획서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86561CA-9F5A-4FDD-BAEB-EEDD6213B33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작성자 </a:t>
            </a:r>
            <a:r>
              <a:rPr lang="en-US" altLang="ko-KR" dirty="0"/>
              <a:t>: </a:t>
            </a:r>
            <a:r>
              <a:rPr lang="ko-KR" altLang="en-US" dirty="0"/>
              <a:t>정재호</a:t>
            </a:r>
          </a:p>
        </p:txBody>
      </p:sp>
    </p:spTree>
    <p:extLst>
      <p:ext uri="{BB962C8B-B14F-4D97-AF65-F5344CB8AC3E}">
        <p14:creationId xmlns:p14="http://schemas.microsoft.com/office/powerpoint/2010/main" val="14466690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35FFE0-CC17-4DE3-8132-6C272FD794D8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 anchor="ctr"/>
          <a:lstStyle/>
          <a:p>
            <a:r>
              <a:rPr lang="ko-KR" altLang="en-US" sz="1200" dirty="0"/>
              <a:t>게임의 컨텐츠가 </a:t>
            </a:r>
            <a:r>
              <a:rPr lang="en-US" altLang="ko-KR" sz="1200" dirty="0"/>
              <a:t>‘PVE’</a:t>
            </a:r>
            <a:r>
              <a:rPr lang="ko-KR" altLang="en-US" sz="1200" dirty="0"/>
              <a:t>형태로 진행됨으로 게임의 재미를 추가하기 위해 몬스터에 </a:t>
            </a:r>
            <a:r>
              <a:rPr lang="en-US" altLang="ko-KR" sz="1200" dirty="0"/>
              <a:t>AI</a:t>
            </a:r>
            <a:r>
              <a:rPr lang="ko-KR" altLang="en-US" sz="1200" dirty="0"/>
              <a:t>를 추가한다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플레이어는 몬스터의 행동 패턴을 학습하고 공략하는 것을 목표로 게임을 플레이 하게 된다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몬스터 </a:t>
            </a:r>
            <a:r>
              <a:rPr lang="en-US" altLang="ko-KR" sz="1200" dirty="0"/>
              <a:t>AI</a:t>
            </a:r>
            <a:r>
              <a:rPr lang="ko-KR" altLang="en-US" sz="1200" dirty="0"/>
              <a:t>는 </a:t>
            </a:r>
            <a:r>
              <a:rPr lang="en-US" altLang="ko-KR" sz="1200" dirty="0"/>
              <a:t>‘</a:t>
            </a:r>
            <a:r>
              <a:rPr lang="ko-KR" altLang="en-US" sz="1200" dirty="0"/>
              <a:t>유한 상태 머신</a:t>
            </a:r>
            <a:r>
              <a:rPr lang="en-US" altLang="ko-KR" sz="1200" dirty="0"/>
              <a:t>’</a:t>
            </a:r>
            <a:r>
              <a:rPr lang="ko-KR" altLang="en-US" sz="1200" dirty="0"/>
              <a:t>의 개념을 차용해 조건 검사 이후 변경된 상태 값에 따라 스스로 행동하도록 하려 한다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따라서 몬스터의 상태 값을 변경하는 </a:t>
            </a:r>
            <a:r>
              <a:rPr lang="en-US" altLang="ko-KR" sz="1200" dirty="0"/>
              <a:t>AI</a:t>
            </a:r>
            <a:r>
              <a:rPr lang="ko-KR" altLang="en-US" sz="1200" dirty="0"/>
              <a:t>함수와 변경된 상태 값에 따라 행동을 취하는 </a:t>
            </a:r>
            <a:r>
              <a:rPr lang="en-US" altLang="ko-KR" sz="1200" dirty="0"/>
              <a:t>Action </a:t>
            </a:r>
            <a:r>
              <a:rPr lang="ko-KR" altLang="en-US" sz="1200" dirty="0"/>
              <a:t>함수 둘로 나눠 시스템을 진행한다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AI </a:t>
            </a:r>
            <a:r>
              <a:rPr lang="ko-KR" altLang="en-US" sz="1200" dirty="0"/>
              <a:t>함수는 </a:t>
            </a:r>
            <a:r>
              <a:rPr lang="en-US" altLang="ko-KR" sz="1200" dirty="0" err="1"/>
              <a:t>FixedUpdate</a:t>
            </a:r>
            <a:r>
              <a:rPr lang="en-US" altLang="ko-KR" sz="1200" dirty="0"/>
              <a:t> </a:t>
            </a:r>
            <a:r>
              <a:rPr lang="ko-KR" altLang="en-US" sz="1200" dirty="0"/>
              <a:t>함수에서 실행</a:t>
            </a:r>
            <a:r>
              <a:rPr lang="en-US" altLang="ko-KR" sz="1200" dirty="0"/>
              <a:t>, Action </a:t>
            </a:r>
            <a:r>
              <a:rPr lang="ko-KR" altLang="en-US" sz="1200" dirty="0"/>
              <a:t>함수는 </a:t>
            </a:r>
            <a:r>
              <a:rPr lang="en-US" altLang="ko-KR" sz="1200" dirty="0"/>
              <a:t>Update </a:t>
            </a:r>
            <a:r>
              <a:rPr lang="ko-KR" altLang="en-US" sz="1200" dirty="0"/>
              <a:t>함수에서 독립적으로 실행된다</a:t>
            </a:r>
            <a:r>
              <a:rPr lang="en-US" altLang="ko-KR" sz="1200" dirty="0"/>
              <a:t>. </a:t>
            </a:r>
          </a:p>
          <a:p>
            <a:r>
              <a:rPr lang="en-US" altLang="ko-KR" sz="1200" dirty="0"/>
              <a:t>Update </a:t>
            </a:r>
            <a:r>
              <a:rPr lang="ko-KR" altLang="en-US" sz="1200" dirty="0"/>
              <a:t>계열의 함수에서 실행</a:t>
            </a:r>
            <a:r>
              <a:rPr lang="en-US" altLang="ko-KR" sz="1200" dirty="0"/>
              <a:t>,</a:t>
            </a:r>
            <a:r>
              <a:rPr lang="ko-KR" altLang="en-US" sz="1200" dirty="0"/>
              <a:t> 몬스터 객체가 사라지기 전까지 반복 호출된다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C440DDEA-32A9-4EC4-8FD1-65C319DCD6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몬스터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DFD3FEB5-264C-4530-AD24-AE9D3015F5B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AI</a:t>
            </a:r>
            <a:r>
              <a:rPr lang="ko-KR" altLang="en-US" dirty="0"/>
              <a:t>와 </a:t>
            </a:r>
            <a:r>
              <a:rPr lang="en-US" altLang="ko-KR" dirty="0"/>
              <a:t>Action</a:t>
            </a:r>
            <a:endParaRPr lang="ko-KR" altLang="en-US" dirty="0"/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9CFD043A-88B3-4C29-B065-F2CC12FA450C}"/>
              </a:ext>
            </a:extLst>
          </p:cNvPr>
          <p:cNvPicPr>
            <a:picLocks noGrp="1" noChangeAspect="1"/>
          </p:cNvPicPr>
          <p:nvPr>
            <p:ph sz="quarter" idx="17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8837" y="3643313"/>
            <a:ext cx="4318539" cy="2743200"/>
          </a:xfrm>
          <a:prstGeom prst="rect">
            <a:avLst/>
          </a:prstGeom>
        </p:spPr>
      </p:pic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E48741DE-B23D-4D4A-89EA-A105B69ADBD0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5244" y="904875"/>
            <a:ext cx="3217299" cy="548163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71DA135-ADA0-422B-8403-DB1764E73988}"/>
              </a:ext>
            </a:extLst>
          </p:cNvPr>
          <p:cNvSpPr txBox="1"/>
          <p:nvPr/>
        </p:nvSpPr>
        <p:spPr>
          <a:xfrm>
            <a:off x="3213893" y="904875"/>
            <a:ext cx="12057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AI </a:t>
            </a:r>
            <a:r>
              <a:rPr lang="ko-KR" altLang="en-US" sz="1200" dirty="0"/>
              <a:t>플로우 차트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F932BF-492B-45AB-A870-BEC9FC96675B}"/>
              </a:ext>
            </a:extLst>
          </p:cNvPr>
          <p:cNvSpPr txBox="1"/>
          <p:nvPr/>
        </p:nvSpPr>
        <p:spPr>
          <a:xfrm>
            <a:off x="9587261" y="3643313"/>
            <a:ext cx="15103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Action </a:t>
            </a:r>
            <a:r>
              <a:rPr lang="ko-KR" altLang="en-US" sz="1200" dirty="0"/>
              <a:t>플로우 차트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E22A611-74D7-46FA-9ABC-1071B1851033}"/>
              </a:ext>
            </a:extLst>
          </p:cNvPr>
          <p:cNvSpPr txBox="1"/>
          <p:nvPr/>
        </p:nvSpPr>
        <p:spPr>
          <a:xfrm>
            <a:off x="3139728" y="5575015"/>
            <a:ext cx="4088245" cy="5242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/>
              <a:t>두 프로그램 모두 </a:t>
            </a:r>
            <a:r>
              <a:rPr lang="en-US" altLang="ko-KR" sz="1000" dirty="0"/>
              <a:t>Update</a:t>
            </a:r>
            <a:r>
              <a:rPr lang="ko-KR" altLang="en-US" sz="1000" dirty="0"/>
              <a:t>계열의 함수 안에서 호출되어 실행 됨으로</a:t>
            </a:r>
            <a:br>
              <a:rPr lang="en-US" altLang="ko-KR" sz="1000" dirty="0"/>
            </a:br>
            <a:r>
              <a:rPr lang="ko-KR" altLang="en-US" sz="1000" dirty="0"/>
              <a:t>다음과 같이 반복 형태로 순서도를 작성했다</a:t>
            </a:r>
            <a:r>
              <a:rPr lang="en-US" altLang="ko-KR" sz="1000" dirty="0"/>
              <a:t>.</a:t>
            </a:r>
            <a:endParaRPr lang="ko-KR" altLang="en-US" sz="1000" dirty="0"/>
          </a:p>
        </p:txBody>
      </p:sp>
      <p:sp>
        <p:nvSpPr>
          <p:cNvPr id="13" name="슬라이드 번호 개체 틀 12">
            <a:extLst>
              <a:ext uri="{FF2B5EF4-FFF2-40B4-BE49-F238E27FC236}">
                <a16:creationId xmlns:a16="http://schemas.microsoft.com/office/drawing/2014/main" id="{75592AFF-80BF-4CD7-B69C-EDA69A4F6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E1EA6-FDF9-48F5-96A0-B840ABFA89DA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27382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내용 개체 틀 174">
            <a:extLst>
              <a:ext uri="{FF2B5EF4-FFF2-40B4-BE49-F238E27FC236}">
                <a16:creationId xmlns:a16="http://schemas.microsoft.com/office/drawing/2014/main" id="{94D0DF2C-C7D9-4DE7-9C16-41120B66173B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788" y="1288414"/>
            <a:ext cx="5764212" cy="2959212"/>
          </a:xfr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3C877EC-A200-4D4F-AF2C-CD2FBAD96C2E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095778" y="904874"/>
            <a:ext cx="5764212" cy="5482019"/>
          </a:xfrm>
        </p:spPr>
        <p:txBody>
          <a:bodyPr anchor="ctr"/>
          <a:lstStyle/>
          <a:p>
            <a:pPr>
              <a:lnSpc>
                <a:spcPct val="150000"/>
              </a:lnSpc>
            </a:pPr>
            <a:r>
              <a:rPr lang="ko-KR" altLang="en-US" sz="1400" dirty="0"/>
              <a:t>보스 몬스터의 경우 </a:t>
            </a:r>
            <a:r>
              <a:rPr lang="en-US" altLang="ko-KR" sz="1400" dirty="0"/>
              <a:t>3</a:t>
            </a:r>
            <a:r>
              <a:rPr lang="ko-KR" altLang="en-US" sz="1400" dirty="0"/>
              <a:t>개 이상의 스킬을 가지고 있다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보스 몬스터의 패턴을 만들기 위해 스킬의 발동 조건을 아래와 같이 만들었다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발동 조건 별로 우선순위를 두어 조건검사를 할 수 있도록 설계한다</a:t>
            </a:r>
            <a:r>
              <a:rPr lang="en-US" altLang="ko-KR" sz="1400" dirty="0"/>
              <a:t>.</a:t>
            </a:r>
          </a:p>
          <a:p>
            <a:pPr lvl="1">
              <a:lnSpc>
                <a:spcPct val="150000"/>
              </a:lnSpc>
            </a:pPr>
            <a:r>
              <a:rPr lang="ko-KR" altLang="en-US" sz="1000" dirty="0"/>
              <a:t>발동 조건 </a:t>
            </a:r>
            <a:r>
              <a:rPr lang="en-US" altLang="ko-KR" sz="1000" dirty="0"/>
              <a:t>1 : </a:t>
            </a:r>
            <a:r>
              <a:rPr lang="ko-KR" altLang="en-US" sz="1000" dirty="0"/>
              <a:t>특정 체력 이하로 내려 갔을 때 </a:t>
            </a:r>
            <a:r>
              <a:rPr lang="en-US" altLang="ko-KR" sz="1000" dirty="0"/>
              <a:t>(1</a:t>
            </a:r>
            <a:r>
              <a:rPr lang="ko-KR" altLang="en-US" sz="1000" dirty="0"/>
              <a:t>순위</a:t>
            </a:r>
            <a:r>
              <a:rPr lang="en-US" altLang="ko-KR" sz="1000" dirty="0"/>
              <a:t>)</a:t>
            </a:r>
          </a:p>
          <a:p>
            <a:pPr lvl="1">
              <a:lnSpc>
                <a:spcPct val="150000"/>
              </a:lnSpc>
            </a:pPr>
            <a:r>
              <a:rPr lang="ko-KR" altLang="en-US" sz="1000" dirty="0"/>
              <a:t>발동 조건 </a:t>
            </a:r>
            <a:r>
              <a:rPr lang="en-US" altLang="ko-KR" sz="1000" dirty="0"/>
              <a:t>2 : </a:t>
            </a:r>
            <a:r>
              <a:rPr lang="ko-KR" altLang="en-US" sz="1000" dirty="0"/>
              <a:t>특정 지점에 </a:t>
            </a:r>
            <a:r>
              <a:rPr lang="en-US" altLang="ko-KR" sz="1000" dirty="0"/>
              <a:t>Player</a:t>
            </a:r>
            <a:r>
              <a:rPr lang="ko-KR" altLang="en-US" sz="1000" dirty="0"/>
              <a:t>가 위치할 때 </a:t>
            </a:r>
            <a:r>
              <a:rPr lang="en-US" altLang="ko-KR" sz="1000" dirty="0"/>
              <a:t>(2 </a:t>
            </a:r>
            <a:r>
              <a:rPr lang="ko-KR" altLang="en-US" sz="1000" dirty="0"/>
              <a:t>순위</a:t>
            </a:r>
            <a:r>
              <a:rPr lang="en-US" altLang="ko-KR" sz="1000" dirty="0"/>
              <a:t>)</a:t>
            </a:r>
          </a:p>
          <a:p>
            <a:pPr lvl="1">
              <a:lnSpc>
                <a:spcPct val="150000"/>
              </a:lnSpc>
            </a:pPr>
            <a:r>
              <a:rPr lang="ko-KR" altLang="en-US" sz="1000" dirty="0"/>
              <a:t>발동 조건 </a:t>
            </a:r>
            <a:r>
              <a:rPr lang="en-US" altLang="ko-KR" sz="1000" dirty="0"/>
              <a:t>3 : </a:t>
            </a:r>
            <a:r>
              <a:rPr lang="ko-KR" altLang="en-US" sz="1000" dirty="0"/>
              <a:t>특정 스킬을 사용 후 연계 스킬이 있는 경우 </a:t>
            </a:r>
            <a:r>
              <a:rPr lang="en-US" altLang="ko-KR" sz="1000" dirty="0"/>
              <a:t>(0</a:t>
            </a:r>
            <a:r>
              <a:rPr lang="ko-KR" altLang="en-US" sz="1000" dirty="0"/>
              <a:t>순위</a:t>
            </a:r>
            <a:r>
              <a:rPr lang="en-US" altLang="ko-KR" sz="1000" dirty="0"/>
              <a:t>)</a:t>
            </a:r>
          </a:p>
          <a:p>
            <a:pPr lvl="1">
              <a:lnSpc>
                <a:spcPct val="150000"/>
              </a:lnSpc>
            </a:pPr>
            <a:r>
              <a:rPr lang="ko-KR" altLang="en-US" sz="1000" dirty="0"/>
              <a:t>발동 조건 </a:t>
            </a:r>
            <a:r>
              <a:rPr lang="en-US" altLang="ko-KR" sz="1000" dirty="0"/>
              <a:t>4 : </a:t>
            </a:r>
            <a:r>
              <a:rPr lang="ko-KR" altLang="en-US" sz="1000" dirty="0"/>
              <a:t>시스템 내부 랜덤 함수로 특정 인수를 뽑았을 때 </a:t>
            </a:r>
            <a:r>
              <a:rPr lang="en-US" altLang="ko-KR" sz="1000" dirty="0"/>
              <a:t>(3</a:t>
            </a:r>
            <a:r>
              <a:rPr lang="ko-KR" altLang="en-US" sz="1000" dirty="0"/>
              <a:t>순위</a:t>
            </a:r>
            <a:r>
              <a:rPr lang="en-US" altLang="ko-KR" sz="1000" dirty="0"/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위 발동 조건 </a:t>
            </a:r>
            <a:r>
              <a:rPr lang="en-US" altLang="ko-KR" sz="1400" dirty="0"/>
              <a:t>3</a:t>
            </a:r>
            <a:r>
              <a:rPr lang="ko-KR" altLang="en-US" sz="1400" dirty="0"/>
              <a:t>개를 복합적으로 사용할 수 있다</a:t>
            </a:r>
            <a:r>
              <a:rPr lang="en-US" altLang="ko-KR" sz="1400" dirty="0"/>
              <a:t>. (4</a:t>
            </a:r>
            <a:r>
              <a:rPr lang="ko-KR" altLang="en-US" sz="1400" dirty="0"/>
              <a:t>번 제외</a:t>
            </a:r>
            <a:r>
              <a:rPr lang="en-US" altLang="ko-KR" sz="1400" dirty="0"/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현재 테스트를 위해 구상한 보스 몬스터의 공격 패턴을 왼쪽 순서도와 같다</a:t>
            </a:r>
            <a:r>
              <a:rPr lang="en-US" altLang="ko-KR" sz="1400" dirty="0"/>
              <a:t>.</a:t>
            </a:r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39B22A08-28F8-4E38-9694-DB2F47DE5C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몬스터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758D7935-0E9D-401F-BAEF-6B40D8FD82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보스 몬스터 </a:t>
            </a:r>
            <a:r>
              <a:rPr lang="en-US" altLang="ko-KR" dirty="0"/>
              <a:t>AI</a:t>
            </a:r>
            <a:endParaRPr lang="ko-KR" altLang="en-US" dirty="0"/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4DBDB4D7-E732-4923-8614-D0FF371F9DE3}"/>
              </a:ext>
            </a:extLst>
          </p:cNvPr>
          <p:cNvSpPr txBox="1"/>
          <p:nvPr/>
        </p:nvSpPr>
        <p:spPr>
          <a:xfrm>
            <a:off x="1805717" y="1394955"/>
            <a:ext cx="26116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보스 몬스터 스킬 사용 패턴 순서도</a:t>
            </a: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01F3C035-D478-4AB9-AE63-2D90BEF71D15}"/>
              </a:ext>
            </a:extLst>
          </p:cNvPr>
          <p:cNvSpPr txBox="1"/>
          <p:nvPr/>
        </p:nvSpPr>
        <p:spPr>
          <a:xfrm>
            <a:off x="397295" y="4509615"/>
            <a:ext cx="5546305" cy="144757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/>
              <a:t>위 프로그램이 실행되었을 때 먼저 자신이 보스 몬스터인지 확인을 한다</a:t>
            </a:r>
            <a:r>
              <a:rPr lang="en-US" altLang="ko-KR" sz="10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00" dirty="0"/>
              <a:t>만약 보스 몬스터가 아닐 경우 스킬을 사용하지 못함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en-US" altLang="ko-KR" sz="1000" dirty="0"/>
              <a:t>(</a:t>
            </a:r>
            <a:r>
              <a:rPr lang="ko-KR" altLang="en-US" sz="1000" dirty="0"/>
              <a:t>만약 실수로 스킬을 추가한 경우라도 시전하지 못하도록 바로 종료</a:t>
            </a:r>
            <a:r>
              <a:rPr lang="en-US" altLang="ko-KR" sz="1000" dirty="0"/>
              <a:t>)</a:t>
            </a:r>
          </a:p>
          <a:p>
            <a:pPr>
              <a:lnSpc>
                <a:spcPct val="150000"/>
              </a:lnSpc>
            </a:pP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ko-KR" altLang="en-US" sz="1000" dirty="0"/>
              <a:t>모든 스킬들은 사용 이후 연계 스킬 유무를 판단하는 조건문으로 이동해 검사한다</a:t>
            </a:r>
            <a:r>
              <a:rPr lang="en-US" altLang="ko-KR" sz="10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00" dirty="0"/>
              <a:t>몬스터가 다시 스킬을 사용하려 할 때 저장된 연계 스킬을 우선적으로 시전하도록 설계</a:t>
            </a:r>
          </a:p>
        </p:txBody>
      </p:sp>
      <p:sp>
        <p:nvSpPr>
          <p:cNvPr id="178" name="사각형: 둥근 모서리 177">
            <a:extLst>
              <a:ext uri="{FF2B5EF4-FFF2-40B4-BE49-F238E27FC236}">
                <a16:creationId xmlns:a16="http://schemas.microsoft.com/office/drawing/2014/main" id="{0B2B657B-1E48-4A05-B82B-27832E905B8F}"/>
              </a:ext>
            </a:extLst>
          </p:cNvPr>
          <p:cNvSpPr/>
          <p:nvPr/>
        </p:nvSpPr>
        <p:spPr>
          <a:xfrm>
            <a:off x="1426240" y="1933943"/>
            <a:ext cx="1463263" cy="632725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/>
          </a:p>
        </p:txBody>
      </p:sp>
      <p:sp>
        <p:nvSpPr>
          <p:cNvPr id="179" name="사각형: 둥근 모서리 178">
            <a:extLst>
              <a:ext uri="{FF2B5EF4-FFF2-40B4-BE49-F238E27FC236}">
                <a16:creationId xmlns:a16="http://schemas.microsoft.com/office/drawing/2014/main" id="{CB24AFF2-E748-4F9E-A7D9-B155731D5758}"/>
              </a:ext>
            </a:extLst>
          </p:cNvPr>
          <p:cNvSpPr/>
          <p:nvPr/>
        </p:nvSpPr>
        <p:spPr>
          <a:xfrm>
            <a:off x="2889503" y="1933943"/>
            <a:ext cx="1463263" cy="632725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/>
          </a:p>
        </p:txBody>
      </p:sp>
      <p:sp>
        <p:nvSpPr>
          <p:cNvPr id="180" name="사각형: 둥근 모서리 179">
            <a:extLst>
              <a:ext uri="{FF2B5EF4-FFF2-40B4-BE49-F238E27FC236}">
                <a16:creationId xmlns:a16="http://schemas.microsoft.com/office/drawing/2014/main" id="{D47098EF-D520-4CB0-A58B-C89A0248F79E}"/>
              </a:ext>
            </a:extLst>
          </p:cNvPr>
          <p:cNvSpPr/>
          <p:nvPr/>
        </p:nvSpPr>
        <p:spPr>
          <a:xfrm>
            <a:off x="4352766" y="1933943"/>
            <a:ext cx="1463263" cy="632725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/>
          </a:p>
        </p:txBody>
      </p:sp>
      <p:sp>
        <p:nvSpPr>
          <p:cNvPr id="181" name="사각형: 둥근 모서리 180">
            <a:extLst>
              <a:ext uri="{FF2B5EF4-FFF2-40B4-BE49-F238E27FC236}">
                <a16:creationId xmlns:a16="http://schemas.microsoft.com/office/drawing/2014/main" id="{C8821D25-0337-4D55-A70E-09F8F92911F1}"/>
              </a:ext>
            </a:extLst>
          </p:cNvPr>
          <p:cNvSpPr/>
          <p:nvPr/>
        </p:nvSpPr>
        <p:spPr>
          <a:xfrm>
            <a:off x="3213895" y="2950209"/>
            <a:ext cx="855186" cy="350776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/>
          </a:p>
        </p:txBody>
      </p:sp>
      <p:sp>
        <p:nvSpPr>
          <p:cNvPr id="182" name="사각형: 둥근 모서리 181">
            <a:extLst>
              <a:ext uri="{FF2B5EF4-FFF2-40B4-BE49-F238E27FC236}">
                <a16:creationId xmlns:a16="http://schemas.microsoft.com/office/drawing/2014/main" id="{A8A42F85-809E-4C4D-B4B6-B5FD3D045739}"/>
              </a:ext>
            </a:extLst>
          </p:cNvPr>
          <p:cNvSpPr/>
          <p:nvPr/>
        </p:nvSpPr>
        <p:spPr>
          <a:xfrm>
            <a:off x="2928237" y="1778495"/>
            <a:ext cx="256032" cy="256032"/>
          </a:xfrm>
          <a:prstGeom prst="roundRect">
            <a:avLst/>
          </a:prstGeom>
          <a:solidFill>
            <a:srgbClr val="7F6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183" name="사각형: 둥근 모서리 182">
            <a:extLst>
              <a:ext uri="{FF2B5EF4-FFF2-40B4-BE49-F238E27FC236}">
                <a16:creationId xmlns:a16="http://schemas.microsoft.com/office/drawing/2014/main" id="{9F976DB3-0938-41F0-904F-5D4105F8830A}"/>
              </a:ext>
            </a:extLst>
          </p:cNvPr>
          <p:cNvSpPr/>
          <p:nvPr/>
        </p:nvSpPr>
        <p:spPr>
          <a:xfrm>
            <a:off x="4376483" y="1778495"/>
            <a:ext cx="256032" cy="256032"/>
          </a:xfrm>
          <a:prstGeom prst="roundRect">
            <a:avLst/>
          </a:prstGeom>
          <a:solidFill>
            <a:srgbClr val="7F6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2</a:t>
            </a:r>
            <a:endParaRPr lang="ko-KR" altLang="en-US" sz="1200" dirty="0"/>
          </a:p>
        </p:txBody>
      </p:sp>
      <p:sp>
        <p:nvSpPr>
          <p:cNvPr id="184" name="사각형: 둥근 모서리 183">
            <a:extLst>
              <a:ext uri="{FF2B5EF4-FFF2-40B4-BE49-F238E27FC236}">
                <a16:creationId xmlns:a16="http://schemas.microsoft.com/office/drawing/2014/main" id="{E3EE25BA-64B1-4694-9262-822364763F5F}"/>
              </a:ext>
            </a:extLst>
          </p:cNvPr>
          <p:cNvSpPr/>
          <p:nvPr/>
        </p:nvSpPr>
        <p:spPr>
          <a:xfrm>
            <a:off x="3111523" y="2817616"/>
            <a:ext cx="256032" cy="256032"/>
          </a:xfrm>
          <a:prstGeom prst="roundRect">
            <a:avLst/>
          </a:prstGeom>
          <a:solidFill>
            <a:srgbClr val="7F6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3</a:t>
            </a:r>
            <a:endParaRPr lang="ko-KR" altLang="en-US" sz="1200" dirty="0"/>
          </a:p>
        </p:txBody>
      </p:sp>
      <p:sp>
        <p:nvSpPr>
          <p:cNvPr id="185" name="사각형: 둥근 모서리 184">
            <a:extLst>
              <a:ext uri="{FF2B5EF4-FFF2-40B4-BE49-F238E27FC236}">
                <a16:creationId xmlns:a16="http://schemas.microsoft.com/office/drawing/2014/main" id="{57274236-2FCE-4227-869E-0C39067E19D2}"/>
              </a:ext>
            </a:extLst>
          </p:cNvPr>
          <p:cNvSpPr/>
          <p:nvPr/>
        </p:nvSpPr>
        <p:spPr>
          <a:xfrm>
            <a:off x="1464974" y="1778495"/>
            <a:ext cx="256032" cy="256032"/>
          </a:xfrm>
          <a:prstGeom prst="roundRect">
            <a:avLst/>
          </a:prstGeom>
          <a:solidFill>
            <a:srgbClr val="7F6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0</a:t>
            </a:r>
            <a:endParaRPr lang="ko-KR" altLang="en-US" sz="1200" dirty="0"/>
          </a:p>
        </p:txBody>
      </p:sp>
      <p:sp>
        <p:nvSpPr>
          <p:cNvPr id="186" name="슬라이드 번호 개체 틀 185">
            <a:extLst>
              <a:ext uri="{FF2B5EF4-FFF2-40B4-BE49-F238E27FC236}">
                <a16:creationId xmlns:a16="http://schemas.microsoft.com/office/drawing/2014/main" id="{5DA49678-5256-486F-8828-39371147F0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E1EA6-FDF9-48F5-96A0-B840ABFA89DA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78696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73346A9-CC70-4127-958C-1E119EC1578D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 anchor="ctr"/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던전 절차적 생성을 사용하는 이유</a:t>
            </a:r>
            <a:endParaRPr lang="en-US" altLang="ko-KR" sz="1200" dirty="0"/>
          </a:p>
          <a:p>
            <a:pPr lvl="1">
              <a:lnSpc>
                <a:spcPct val="150000"/>
              </a:lnSpc>
            </a:pPr>
            <a:r>
              <a:rPr lang="ko-KR" altLang="en-US" sz="1000" dirty="0"/>
              <a:t>매 플레이마다 다른 던전 형태를 통해 유저에게 새로운 플레이 경험을 줄 수 있음 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던전은 스테이지</a:t>
            </a:r>
            <a:r>
              <a:rPr lang="en-US" altLang="ko-KR" sz="1200" dirty="0"/>
              <a:t>&gt;</a:t>
            </a:r>
            <a:r>
              <a:rPr lang="ko-KR" altLang="en-US" sz="1200" dirty="0"/>
              <a:t>층</a:t>
            </a:r>
            <a:r>
              <a:rPr lang="en-US" altLang="ko-KR" sz="1200" dirty="0"/>
              <a:t>&gt;</a:t>
            </a:r>
            <a:r>
              <a:rPr lang="ko-KR" altLang="en-US" sz="1200" dirty="0"/>
              <a:t>방</a:t>
            </a:r>
            <a:r>
              <a:rPr lang="en-US" altLang="ko-KR" sz="1200" dirty="0"/>
              <a:t>&gt; </a:t>
            </a:r>
            <a:r>
              <a:rPr lang="ko-KR" altLang="en-US" sz="1200" dirty="0"/>
              <a:t>순으로 소분류 된다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층단위로 로드 되는 던전을 클리어 하며 게임이 진행된다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하나의 층을 구성할 때 가로</a:t>
            </a:r>
            <a:r>
              <a:rPr lang="en-US" altLang="ko-KR" sz="1200" dirty="0"/>
              <a:t>, </a:t>
            </a:r>
            <a:r>
              <a:rPr lang="ko-KR" altLang="en-US" sz="1200" dirty="0"/>
              <a:t>세로로 일정 개수 방을 배치한다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723B4DFA-428A-43A8-83D3-DD96EE29332C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 anchor="ctr"/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방의 종류</a:t>
            </a:r>
            <a:endParaRPr lang="en-US" altLang="ko-KR" sz="1200" dirty="0"/>
          </a:p>
          <a:p>
            <a:pPr lvl="1">
              <a:lnSpc>
                <a:spcPct val="150000"/>
              </a:lnSpc>
            </a:pPr>
            <a:r>
              <a:rPr lang="ko-KR" altLang="en-US" sz="1000" dirty="0"/>
              <a:t>시작 </a:t>
            </a:r>
            <a:r>
              <a:rPr lang="en-US" altLang="ko-KR" sz="1000" dirty="0"/>
              <a:t>: </a:t>
            </a:r>
            <a:r>
              <a:rPr lang="ko-KR" altLang="en-US" sz="1000" dirty="0"/>
              <a:t>유저가 층에서 가장 먼저 입장하게 되는 방</a:t>
            </a:r>
            <a:r>
              <a:rPr lang="en-US" altLang="ko-KR" sz="1000" dirty="0"/>
              <a:t>, </a:t>
            </a:r>
            <a:r>
              <a:rPr lang="ko-KR" altLang="en-US" sz="1000" dirty="0" err="1"/>
              <a:t>비전투</a:t>
            </a:r>
            <a:r>
              <a:rPr lang="en-US" altLang="ko-KR" sz="1000" dirty="0"/>
              <a:t>, </a:t>
            </a:r>
            <a:r>
              <a:rPr lang="ko-KR" altLang="en-US" sz="1000" dirty="0"/>
              <a:t>다른 층에서 넘어온 경우 보상 획득</a:t>
            </a:r>
            <a:endParaRPr lang="en-US" altLang="ko-KR" sz="1000" dirty="0"/>
          </a:p>
          <a:p>
            <a:pPr lvl="1">
              <a:lnSpc>
                <a:spcPct val="150000"/>
              </a:lnSpc>
            </a:pPr>
            <a:r>
              <a:rPr lang="ko-KR" altLang="en-US" sz="1000" dirty="0"/>
              <a:t>일반</a:t>
            </a:r>
            <a:r>
              <a:rPr lang="en-US" altLang="ko-KR" sz="1000" dirty="0"/>
              <a:t> : </a:t>
            </a:r>
            <a:r>
              <a:rPr lang="ko-KR" altLang="en-US" sz="1000" dirty="0"/>
              <a:t>전투 진행</a:t>
            </a:r>
            <a:r>
              <a:rPr lang="en-US" altLang="ko-KR" sz="1000" dirty="0"/>
              <a:t>, </a:t>
            </a:r>
            <a:r>
              <a:rPr lang="ko-KR" altLang="en-US" sz="1000" dirty="0"/>
              <a:t>일반 몬스터와 적은 확률에 강화 몬스터 등장 </a:t>
            </a:r>
            <a:r>
              <a:rPr lang="en-US" altLang="ko-KR" sz="1000" dirty="0"/>
              <a:t>(</a:t>
            </a:r>
            <a:r>
              <a:rPr lang="ko-KR" altLang="en-US" sz="1000" dirty="0"/>
              <a:t>소량의 전투 보상</a:t>
            </a:r>
            <a:r>
              <a:rPr lang="en-US" altLang="ko-KR" sz="1000" dirty="0"/>
              <a:t>)</a:t>
            </a:r>
          </a:p>
          <a:p>
            <a:pPr lvl="1">
              <a:lnSpc>
                <a:spcPct val="150000"/>
              </a:lnSpc>
            </a:pPr>
            <a:r>
              <a:rPr lang="ko-KR" altLang="en-US" sz="1000" dirty="0"/>
              <a:t>고급 </a:t>
            </a:r>
            <a:r>
              <a:rPr lang="en-US" altLang="ko-KR" sz="1000" dirty="0"/>
              <a:t>: </a:t>
            </a:r>
            <a:r>
              <a:rPr lang="ko-KR" altLang="en-US" sz="1000" dirty="0"/>
              <a:t>일반 방보다 높은 확률로 등장하는 강화 몬스터</a:t>
            </a:r>
            <a:r>
              <a:rPr lang="en-US" altLang="ko-KR" sz="1000" dirty="0"/>
              <a:t>, </a:t>
            </a:r>
            <a:r>
              <a:rPr lang="ko-KR" altLang="en-US" sz="1000" dirty="0"/>
              <a:t>낮은 확률로 준 </a:t>
            </a:r>
            <a:r>
              <a:rPr lang="ko-KR" altLang="en-US" sz="1000" dirty="0" err="1"/>
              <a:t>보스급</a:t>
            </a:r>
            <a:r>
              <a:rPr lang="ko-KR" altLang="en-US" sz="1000" dirty="0"/>
              <a:t> 몬스터 등장 </a:t>
            </a:r>
            <a:r>
              <a:rPr lang="en-US" altLang="ko-KR" sz="1000" dirty="0"/>
              <a:t>(</a:t>
            </a:r>
            <a:r>
              <a:rPr lang="ko-KR" altLang="en-US" sz="1000" dirty="0"/>
              <a:t>대량의 전투 보상</a:t>
            </a:r>
            <a:r>
              <a:rPr lang="en-US" altLang="ko-KR" sz="1000" dirty="0"/>
              <a:t>)</a:t>
            </a:r>
          </a:p>
          <a:p>
            <a:pPr lvl="1">
              <a:lnSpc>
                <a:spcPct val="150000"/>
              </a:lnSpc>
            </a:pPr>
            <a:r>
              <a:rPr lang="ko-KR" altLang="en-US" sz="1000" dirty="0"/>
              <a:t>이벤트 </a:t>
            </a:r>
            <a:r>
              <a:rPr lang="en-US" altLang="ko-KR" sz="1000" dirty="0"/>
              <a:t>: 60% </a:t>
            </a:r>
            <a:r>
              <a:rPr lang="ko-KR" altLang="en-US" sz="1000" dirty="0"/>
              <a:t>비 전투</a:t>
            </a:r>
            <a:r>
              <a:rPr lang="en-US" altLang="ko-KR" sz="1000" dirty="0"/>
              <a:t>, 40% </a:t>
            </a:r>
            <a:r>
              <a:rPr lang="ko-KR" altLang="en-US" sz="1000" dirty="0"/>
              <a:t>전투 방으로 대량의 보상 획득 가능</a:t>
            </a:r>
            <a:endParaRPr lang="en-US" altLang="ko-KR" sz="1000" dirty="0"/>
          </a:p>
          <a:p>
            <a:pPr lvl="1">
              <a:lnSpc>
                <a:spcPct val="150000"/>
              </a:lnSpc>
            </a:pPr>
            <a:r>
              <a:rPr lang="ko-KR" altLang="en-US" sz="1000" dirty="0"/>
              <a:t>보스 </a:t>
            </a:r>
            <a:r>
              <a:rPr lang="en-US" altLang="ko-KR" sz="1000" dirty="0"/>
              <a:t>: </a:t>
            </a:r>
            <a:r>
              <a:rPr lang="ko-KR" altLang="en-US" sz="1000" dirty="0"/>
              <a:t>층의 마지막 방</a:t>
            </a:r>
            <a:r>
              <a:rPr lang="en-US" altLang="ko-KR" sz="1000" dirty="0"/>
              <a:t>, </a:t>
            </a:r>
            <a:r>
              <a:rPr lang="ko-KR" altLang="en-US" sz="1000" dirty="0"/>
              <a:t>보스를 처치해야 다음 층으로 이동할 권리가 주어짐</a:t>
            </a:r>
            <a:r>
              <a:rPr lang="en-US" altLang="ko-KR" sz="1000" dirty="0"/>
              <a:t>, </a:t>
            </a:r>
            <a:r>
              <a:rPr lang="ko-KR" altLang="en-US" sz="1000" dirty="0"/>
              <a:t>동시에 큰 보상을 획득할 수 있음</a:t>
            </a:r>
            <a:endParaRPr lang="en-US" altLang="ko-KR" sz="1000" dirty="0"/>
          </a:p>
          <a:p>
            <a:pPr lvl="1">
              <a:lnSpc>
                <a:spcPct val="150000"/>
              </a:lnSpc>
            </a:pPr>
            <a:r>
              <a:rPr lang="ko-KR" altLang="en-US" sz="1000" dirty="0"/>
              <a:t>상점 </a:t>
            </a:r>
            <a:r>
              <a:rPr lang="en-US" altLang="ko-KR" sz="1000" dirty="0"/>
              <a:t>: </a:t>
            </a:r>
            <a:r>
              <a:rPr lang="ko-KR" altLang="en-US" sz="1000" dirty="0"/>
              <a:t>전투를 진행하지 않고 상인을 통해 아이템을 구입할 수 있다</a:t>
            </a:r>
            <a:r>
              <a:rPr lang="en-US" altLang="ko-KR" sz="1000" dirty="0"/>
              <a:t>.</a:t>
            </a:r>
            <a:endParaRPr lang="ko-KR" altLang="en-US" sz="1000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E9A9AED9-DC79-4825-990E-6322F18C2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던전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4E9DEFDC-B797-42BC-90E1-86878F97B4C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던전 시스템 개요</a:t>
            </a:r>
          </a:p>
        </p:txBody>
      </p:sp>
      <p:pic>
        <p:nvPicPr>
          <p:cNvPr id="8" name="내용 개체 틀 8" descr="플레이트이(가) 표시된 사진&#10;&#10;자동 생성된 설명">
            <a:extLst>
              <a:ext uri="{FF2B5EF4-FFF2-40B4-BE49-F238E27FC236}">
                <a16:creationId xmlns:a16="http://schemas.microsoft.com/office/drawing/2014/main" id="{DACBF9D3-CE99-4021-9CF9-6F13A58D32DF}"/>
              </a:ext>
            </a:extLst>
          </p:cNvPr>
          <p:cNvPicPr>
            <a:picLocks noGrp="1" noChangeAspect="1"/>
          </p:cNvPicPr>
          <p:nvPr>
            <p:ph sz="quarter"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1294" y="3816945"/>
            <a:ext cx="3865199" cy="2395936"/>
          </a:xfrm>
        </p:spPr>
      </p:pic>
      <p:graphicFrame>
        <p:nvGraphicFramePr>
          <p:cNvPr id="9" name="내용 개체 틀 8">
            <a:extLst>
              <a:ext uri="{FF2B5EF4-FFF2-40B4-BE49-F238E27FC236}">
                <a16:creationId xmlns:a16="http://schemas.microsoft.com/office/drawing/2014/main" id="{0EF2F532-F32A-4FBC-A3E3-8EAC54B9D40D}"/>
              </a:ext>
            </a:extLst>
          </p:cNvPr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3628784941"/>
              </p:ext>
            </p:extLst>
          </p:nvPr>
        </p:nvGraphicFramePr>
        <p:xfrm>
          <a:off x="585107" y="1506995"/>
          <a:ext cx="5257572" cy="1538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8131">
                  <a:extLst>
                    <a:ext uri="{9D8B030D-6E8A-4147-A177-3AD203B41FA5}">
                      <a16:colId xmlns:a16="http://schemas.microsoft.com/office/drawing/2014/main" val="1830551453"/>
                    </a:ext>
                  </a:extLst>
                </a:gridCol>
                <a:gridCol w="438131">
                  <a:extLst>
                    <a:ext uri="{9D8B030D-6E8A-4147-A177-3AD203B41FA5}">
                      <a16:colId xmlns:a16="http://schemas.microsoft.com/office/drawing/2014/main" val="2953078057"/>
                    </a:ext>
                  </a:extLst>
                </a:gridCol>
                <a:gridCol w="438131">
                  <a:extLst>
                    <a:ext uri="{9D8B030D-6E8A-4147-A177-3AD203B41FA5}">
                      <a16:colId xmlns:a16="http://schemas.microsoft.com/office/drawing/2014/main" val="3018940502"/>
                    </a:ext>
                  </a:extLst>
                </a:gridCol>
                <a:gridCol w="438131">
                  <a:extLst>
                    <a:ext uri="{9D8B030D-6E8A-4147-A177-3AD203B41FA5}">
                      <a16:colId xmlns:a16="http://schemas.microsoft.com/office/drawing/2014/main" val="841949482"/>
                    </a:ext>
                  </a:extLst>
                </a:gridCol>
                <a:gridCol w="438131">
                  <a:extLst>
                    <a:ext uri="{9D8B030D-6E8A-4147-A177-3AD203B41FA5}">
                      <a16:colId xmlns:a16="http://schemas.microsoft.com/office/drawing/2014/main" val="476614083"/>
                    </a:ext>
                  </a:extLst>
                </a:gridCol>
                <a:gridCol w="438131">
                  <a:extLst>
                    <a:ext uri="{9D8B030D-6E8A-4147-A177-3AD203B41FA5}">
                      <a16:colId xmlns:a16="http://schemas.microsoft.com/office/drawing/2014/main" val="461772659"/>
                    </a:ext>
                  </a:extLst>
                </a:gridCol>
                <a:gridCol w="438131">
                  <a:extLst>
                    <a:ext uri="{9D8B030D-6E8A-4147-A177-3AD203B41FA5}">
                      <a16:colId xmlns:a16="http://schemas.microsoft.com/office/drawing/2014/main" val="646631101"/>
                    </a:ext>
                  </a:extLst>
                </a:gridCol>
                <a:gridCol w="438131">
                  <a:extLst>
                    <a:ext uri="{9D8B030D-6E8A-4147-A177-3AD203B41FA5}">
                      <a16:colId xmlns:a16="http://schemas.microsoft.com/office/drawing/2014/main" val="2594399487"/>
                    </a:ext>
                  </a:extLst>
                </a:gridCol>
                <a:gridCol w="438131">
                  <a:extLst>
                    <a:ext uri="{9D8B030D-6E8A-4147-A177-3AD203B41FA5}">
                      <a16:colId xmlns:a16="http://schemas.microsoft.com/office/drawing/2014/main" val="3220438336"/>
                    </a:ext>
                  </a:extLst>
                </a:gridCol>
                <a:gridCol w="438131">
                  <a:extLst>
                    <a:ext uri="{9D8B030D-6E8A-4147-A177-3AD203B41FA5}">
                      <a16:colId xmlns:a16="http://schemas.microsoft.com/office/drawing/2014/main" val="1132272650"/>
                    </a:ext>
                  </a:extLst>
                </a:gridCol>
                <a:gridCol w="438131">
                  <a:extLst>
                    <a:ext uri="{9D8B030D-6E8A-4147-A177-3AD203B41FA5}">
                      <a16:colId xmlns:a16="http://schemas.microsoft.com/office/drawing/2014/main" val="1430291119"/>
                    </a:ext>
                  </a:extLst>
                </a:gridCol>
                <a:gridCol w="438131">
                  <a:extLst>
                    <a:ext uri="{9D8B030D-6E8A-4147-A177-3AD203B41FA5}">
                      <a16:colId xmlns:a16="http://schemas.microsoft.com/office/drawing/2014/main" val="96632522"/>
                    </a:ext>
                  </a:extLst>
                </a:gridCol>
              </a:tblGrid>
              <a:tr h="476034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/>
                        <a:t>스테이지 </a:t>
                      </a:r>
                      <a:r>
                        <a:rPr lang="en-US" altLang="ko-KR" sz="1500" b="1" dirty="0"/>
                        <a:t>1</a:t>
                      </a:r>
                      <a:endParaRPr lang="ko-KR" altLang="en-US" sz="1500" b="1" dirty="0"/>
                    </a:p>
                  </a:txBody>
                  <a:tcPr marL="117378" marR="117378" marT="58689" marB="586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C5B0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/>
                        <a:t>스테이지 </a:t>
                      </a:r>
                      <a:r>
                        <a:rPr lang="en-US" altLang="ko-KR" sz="1500" b="1" dirty="0"/>
                        <a:t>2</a:t>
                      </a:r>
                      <a:endParaRPr lang="ko-KR" altLang="en-US" sz="1500" b="1" dirty="0"/>
                    </a:p>
                  </a:txBody>
                  <a:tcPr marL="117378" marR="117378" marT="58689" marB="586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C5B0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/>
                        <a:t>스테이지 </a:t>
                      </a:r>
                      <a:r>
                        <a:rPr lang="en-US" altLang="ko-KR" sz="1500" b="1" dirty="0"/>
                        <a:t>3</a:t>
                      </a:r>
                      <a:endParaRPr lang="ko-KR" altLang="en-US" sz="1500" b="1" dirty="0"/>
                    </a:p>
                  </a:txBody>
                  <a:tcPr marL="117378" marR="117378" marT="58689" marB="586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C5B0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1353011"/>
                  </a:ext>
                </a:extLst>
              </a:tr>
              <a:tr h="5868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/>
                        <a:t>1</a:t>
                      </a:r>
                      <a:r>
                        <a:rPr lang="ko-KR" altLang="en-US" sz="1500" b="1" dirty="0"/>
                        <a:t>층</a:t>
                      </a:r>
                    </a:p>
                  </a:txBody>
                  <a:tcPr marL="117378" marR="117378" marT="58689" marB="586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/>
                        <a:t>2</a:t>
                      </a:r>
                      <a:r>
                        <a:rPr lang="ko-KR" altLang="en-US" sz="1500" b="1" dirty="0"/>
                        <a:t>층</a:t>
                      </a:r>
                    </a:p>
                  </a:txBody>
                  <a:tcPr marL="117378" marR="117378" marT="58689" marB="586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/>
                        <a:t>3</a:t>
                      </a:r>
                      <a:r>
                        <a:rPr lang="ko-KR" altLang="en-US" sz="1500" b="1" dirty="0"/>
                        <a:t>층</a:t>
                      </a:r>
                    </a:p>
                  </a:txBody>
                  <a:tcPr marL="117378" marR="117378" marT="58689" marB="586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/>
                        <a:t>4</a:t>
                      </a:r>
                      <a:r>
                        <a:rPr lang="ko-KR" altLang="en-US" sz="1500" b="1" dirty="0"/>
                        <a:t>층</a:t>
                      </a:r>
                    </a:p>
                  </a:txBody>
                  <a:tcPr marL="117378" marR="117378" marT="58689" marB="586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/>
                        <a:t>1</a:t>
                      </a:r>
                      <a:r>
                        <a:rPr lang="ko-KR" altLang="en-US" sz="1500" b="1" dirty="0"/>
                        <a:t>층</a:t>
                      </a:r>
                    </a:p>
                  </a:txBody>
                  <a:tcPr marL="117378" marR="117378" marT="58689" marB="586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/>
                        <a:t>2</a:t>
                      </a:r>
                      <a:r>
                        <a:rPr lang="ko-KR" altLang="en-US" sz="1500" b="1" dirty="0"/>
                        <a:t>층</a:t>
                      </a:r>
                    </a:p>
                  </a:txBody>
                  <a:tcPr marL="117378" marR="117378" marT="58689" marB="586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/>
                        <a:t>3</a:t>
                      </a:r>
                      <a:r>
                        <a:rPr lang="ko-KR" altLang="en-US" sz="1500" b="1" dirty="0"/>
                        <a:t>층</a:t>
                      </a:r>
                    </a:p>
                  </a:txBody>
                  <a:tcPr marL="117378" marR="117378" marT="58689" marB="586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/>
                        <a:t>4</a:t>
                      </a:r>
                      <a:r>
                        <a:rPr lang="ko-KR" altLang="en-US" sz="1500" b="1" dirty="0"/>
                        <a:t>층</a:t>
                      </a:r>
                    </a:p>
                  </a:txBody>
                  <a:tcPr marL="117378" marR="117378" marT="58689" marB="586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/>
                        <a:t>1</a:t>
                      </a:r>
                      <a:r>
                        <a:rPr lang="ko-KR" altLang="en-US" sz="1500" b="1" dirty="0"/>
                        <a:t>층</a:t>
                      </a:r>
                    </a:p>
                  </a:txBody>
                  <a:tcPr marL="117378" marR="117378" marT="58689" marB="586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/>
                        <a:t>2</a:t>
                      </a:r>
                      <a:r>
                        <a:rPr lang="ko-KR" altLang="en-US" sz="1500" b="1" dirty="0"/>
                        <a:t>층</a:t>
                      </a:r>
                    </a:p>
                  </a:txBody>
                  <a:tcPr marL="117378" marR="117378" marT="58689" marB="586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/>
                        <a:t>3</a:t>
                      </a:r>
                      <a:r>
                        <a:rPr lang="ko-KR" altLang="en-US" sz="1500" b="1" dirty="0"/>
                        <a:t>층</a:t>
                      </a:r>
                    </a:p>
                  </a:txBody>
                  <a:tcPr marL="117378" marR="117378" marT="58689" marB="586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/>
                        <a:t>4</a:t>
                      </a:r>
                      <a:r>
                        <a:rPr lang="ko-KR" altLang="en-US" sz="1500" b="1" dirty="0"/>
                        <a:t>층</a:t>
                      </a:r>
                    </a:p>
                  </a:txBody>
                  <a:tcPr marL="117378" marR="117378" marT="58689" marB="586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9669342"/>
                  </a:ext>
                </a:extLst>
              </a:tr>
              <a:tr h="476034">
                <a:tc gridSpan="12"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/>
                        <a:t>각 층마다 </a:t>
                      </a:r>
                      <a:r>
                        <a:rPr lang="en-US" altLang="ko-KR" sz="1500" b="1" dirty="0"/>
                        <a:t>16</a:t>
                      </a:r>
                      <a:r>
                        <a:rPr lang="ko-KR" altLang="en-US" sz="1500" b="1" dirty="0"/>
                        <a:t>개에서 </a:t>
                      </a:r>
                      <a:r>
                        <a:rPr lang="en-US" altLang="ko-KR" sz="1500" b="1" dirty="0"/>
                        <a:t>25</a:t>
                      </a:r>
                      <a:r>
                        <a:rPr lang="ko-KR" altLang="en-US" sz="1500" b="1" dirty="0"/>
                        <a:t>개의 방이 배치됨</a:t>
                      </a:r>
                    </a:p>
                  </a:txBody>
                  <a:tcPr marL="117378" marR="117378" marT="58689" marB="586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3189149"/>
                  </a:ext>
                </a:extLst>
              </a:tr>
            </a:tbl>
          </a:graphicData>
        </a:graphic>
      </p:graphicFrame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A91F854F-9946-455A-8C4C-240ADFF4F8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E1EA6-FDF9-48F5-96A0-B840ABFA89DA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80932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내용 개체 틀 93">
            <a:extLst>
              <a:ext uri="{FF2B5EF4-FFF2-40B4-BE49-F238E27FC236}">
                <a16:creationId xmlns:a16="http://schemas.microsoft.com/office/drawing/2014/main" id="{8BAC7F46-C268-4E82-8377-C1FA24BE3B49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788" y="1009930"/>
            <a:ext cx="5764212" cy="2533089"/>
          </a:xfr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C3E8CD8-2F94-44EB-9B99-C14D7F2C13F9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095778" y="904875"/>
            <a:ext cx="5764212" cy="5481638"/>
          </a:xfrm>
        </p:spPr>
        <p:txBody>
          <a:bodyPr anchor="ctr"/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방의 등장 가능 개수를 제한하는 방식으로 배치 되는 방의 희귀성을 조절함</a:t>
            </a:r>
            <a:endParaRPr lang="en-US" altLang="ko-KR" sz="1200" dirty="0"/>
          </a:p>
          <a:p>
            <a:pPr lvl="1">
              <a:lnSpc>
                <a:spcPct val="150000"/>
              </a:lnSpc>
            </a:pPr>
            <a:r>
              <a:rPr lang="en-US" altLang="ko-KR" sz="1000" dirty="0"/>
              <a:t>Ex) </a:t>
            </a:r>
            <a:r>
              <a:rPr lang="ko-KR" altLang="en-US" sz="1000" dirty="0"/>
              <a:t>예를</a:t>
            </a:r>
            <a:r>
              <a:rPr lang="en-US" altLang="ko-KR" sz="1000" dirty="0"/>
              <a:t> </a:t>
            </a:r>
            <a:r>
              <a:rPr lang="ko-KR" altLang="en-US" sz="1000" dirty="0"/>
              <a:t>들면 층의 가로 세로 길이가 </a:t>
            </a:r>
            <a:r>
              <a:rPr lang="en-US" altLang="ko-KR" sz="1000" dirty="0"/>
              <a:t>3</a:t>
            </a:r>
            <a:r>
              <a:rPr lang="ko-KR" altLang="en-US" sz="1000" dirty="0"/>
              <a:t>인 경우 전체 방의 개수는 </a:t>
            </a:r>
            <a:r>
              <a:rPr lang="en-US" altLang="ko-KR" sz="1000" dirty="0"/>
              <a:t>3X3</a:t>
            </a:r>
            <a:r>
              <a:rPr lang="ko-KR" altLang="en-US" sz="1000" dirty="0"/>
              <a:t>으로 </a:t>
            </a:r>
            <a:r>
              <a:rPr lang="en-US" altLang="ko-KR" sz="1000" dirty="0"/>
              <a:t>9</a:t>
            </a:r>
            <a:r>
              <a:rPr lang="ko-KR" altLang="en-US" sz="1000" dirty="0"/>
              <a:t>가 된다</a:t>
            </a:r>
            <a:r>
              <a:rPr lang="en-US" altLang="ko-KR" sz="1000" dirty="0"/>
              <a:t>.</a:t>
            </a:r>
          </a:p>
          <a:p>
            <a:pPr lvl="1">
              <a:lnSpc>
                <a:spcPct val="150000"/>
              </a:lnSpc>
            </a:pPr>
            <a:r>
              <a:rPr lang="ko-KR" altLang="en-US" sz="1000" dirty="0"/>
              <a:t>각 층의 최대 방 개수 </a:t>
            </a:r>
            <a:r>
              <a:rPr lang="en-US" altLang="ko-KR" sz="1000" dirty="0"/>
              <a:t>- 2 (</a:t>
            </a:r>
            <a:r>
              <a:rPr lang="ko-KR" altLang="en-US" sz="1000" dirty="0"/>
              <a:t>필수로 </a:t>
            </a:r>
            <a:r>
              <a:rPr lang="ko-KR" altLang="en-US" sz="1000" dirty="0" err="1"/>
              <a:t>등장해야하는</a:t>
            </a:r>
            <a:r>
              <a:rPr lang="ko-KR" altLang="en-US" sz="1000" dirty="0"/>
              <a:t> 시작</a:t>
            </a:r>
            <a:r>
              <a:rPr lang="en-US" altLang="ko-KR" sz="1000" dirty="0"/>
              <a:t>, </a:t>
            </a:r>
            <a:r>
              <a:rPr lang="ko-KR" altLang="en-US" sz="1000" dirty="0"/>
              <a:t>보스 방이 있기 때문</a:t>
            </a:r>
            <a:r>
              <a:rPr lang="en-US" altLang="ko-KR" sz="1000" dirty="0"/>
              <a:t>)</a:t>
            </a:r>
            <a:r>
              <a:rPr lang="ko-KR" altLang="en-US" sz="1000" dirty="0"/>
              <a:t>에서 최대 </a:t>
            </a:r>
            <a:r>
              <a:rPr lang="en-US" altLang="ko-KR" sz="1000" dirty="0"/>
              <a:t>1/3, </a:t>
            </a:r>
            <a:r>
              <a:rPr lang="ko-KR" altLang="en-US" sz="1000" dirty="0"/>
              <a:t>최소 </a:t>
            </a:r>
            <a:r>
              <a:rPr lang="en-US" altLang="ko-KR" sz="1000" dirty="0"/>
              <a:t>1/4 </a:t>
            </a:r>
            <a:r>
              <a:rPr lang="ko-KR" altLang="en-US" sz="1000" dirty="0"/>
              <a:t>사이 개수로 고급</a:t>
            </a:r>
            <a:r>
              <a:rPr lang="en-US" altLang="ko-KR" sz="1000" dirty="0"/>
              <a:t>, </a:t>
            </a:r>
            <a:r>
              <a:rPr lang="ko-KR" altLang="en-US" sz="1000" dirty="0"/>
              <a:t>이벤트 방이 등장</a:t>
            </a:r>
            <a:endParaRPr lang="en-US" altLang="ko-KR" sz="1000" dirty="0"/>
          </a:p>
          <a:p>
            <a:pPr lvl="1">
              <a:lnSpc>
                <a:spcPct val="150000"/>
              </a:lnSpc>
            </a:pPr>
            <a:r>
              <a:rPr lang="ko-KR" altLang="en-US" sz="1000" dirty="0"/>
              <a:t>유저가 시작 방에 입장한 경우 소량의 보상을 지급하고</a:t>
            </a:r>
            <a:r>
              <a:rPr lang="en-US" altLang="ko-KR" sz="1000" dirty="0"/>
              <a:t>, </a:t>
            </a:r>
            <a:r>
              <a:rPr lang="ko-KR" altLang="en-US" sz="1000" dirty="0"/>
              <a:t>층을 진행할 수 록 보상의 크기가 커진다</a:t>
            </a:r>
            <a:r>
              <a:rPr lang="en-US" altLang="ko-KR" sz="10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왼쪽은 방 생성 이전에 층을 구성하는 방들의 형태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맵을</a:t>
            </a:r>
            <a:r>
              <a:rPr lang="ko-KR" altLang="en-US" sz="1400" dirty="0"/>
              <a:t> 생성하기 위한 플로우 차트이다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‘</a:t>
            </a:r>
            <a:r>
              <a:rPr lang="ko-KR" altLang="en-US" sz="1400" dirty="0"/>
              <a:t>방 생성 데이터 </a:t>
            </a:r>
            <a:r>
              <a:rPr lang="en-US" altLang="ko-KR" sz="1400" dirty="0"/>
              <a:t>Setting’</a:t>
            </a:r>
            <a:r>
              <a:rPr lang="ko-KR" altLang="en-US" sz="1400" dirty="0"/>
              <a:t>으로 기반 데이터를 초기화하고 </a:t>
            </a:r>
            <a:r>
              <a:rPr lang="en-US" altLang="ko-KR" sz="1400" dirty="0"/>
              <a:t>‘</a:t>
            </a:r>
            <a:r>
              <a:rPr lang="ko-KR" altLang="en-US" sz="1400" dirty="0"/>
              <a:t>맵 생성</a:t>
            </a:r>
            <a:r>
              <a:rPr lang="en-US" altLang="ko-KR" sz="1400" dirty="0"/>
              <a:t>’</a:t>
            </a:r>
            <a:r>
              <a:rPr lang="ko-KR" altLang="en-US" sz="1400" dirty="0"/>
              <a:t>을 실행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맵 생성 과정에서 자연스럽게 방도 함께 생성되어진다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단점은 한 층을 구성하는 </a:t>
            </a:r>
            <a:r>
              <a:rPr lang="ko-KR" altLang="en-US" sz="1400" dirty="0" err="1"/>
              <a:t>맵을</a:t>
            </a:r>
            <a:r>
              <a:rPr lang="ko-KR" altLang="en-US" sz="1400" dirty="0"/>
              <a:t> 모두 그리는데 오랜 시간이 걸린다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해당 단점은 차후 </a:t>
            </a:r>
            <a:r>
              <a:rPr lang="ko-KR" altLang="en-US" sz="1400" dirty="0" err="1"/>
              <a:t>스레딩을</a:t>
            </a:r>
            <a:r>
              <a:rPr lang="ko-KR" altLang="en-US" sz="1400" dirty="0"/>
              <a:t> 연구하여 유저가 플레이하는 방의 방향에 따라 소량의 방만 미리 생성할 수 있도록 한다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pic>
        <p:nvPicPr>
          <p:cNvPr id="171" name="내용 개체 틀 170">
            <a:extLst>
              <a:ext uri="{FF2B5EF4-FFF2-40B4-BE49-F238E27FC236}">
                <a16:creationId xmlns:a16="http://schemas.microsoft.com/office/drawing/2014/main" id="{A8EFF2E1-1AD8-404B-A576-F31BEDC74123}"/>
              </a:ext>
            </a:extLst>
          </p:cNvPr>
          <p:cNvPicPr>
            <a:picLocks noGrp="1" noChangeAspect="1"/>
          </p:cNvPicPr>
          <p:nvPr>
            <p:ph sz="quarter" idx="16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647" y="3643313"/>
            <a:ext cx="5352494" cy="2743200"/>
          </a:xfrm>
        </p:spPr>
      </p:pic>
      <p:sp>
        <p:nvSpPr>
          <p:cNvPr id="6" name="제목 5">
            <a:extLst>
              <a:ext uri="{FF2B5EF4-FFF2-40B4-BE49-F238E27FC236}">
                <a16:creationId xmlns:a16="http://schemas.microsoft.com/office/drawing/2014/main" id="{A957CA58-50FD-4414-8C4C-A90437B57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던전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5BF794BB-DE40-4943-B7A1-87D41D633BF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던전 시스템 개요</a:t>
            </a: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073DD264-469F-4863-8150-57C80DA29E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E1EA6-FDF9-48F5-96A0-B840ABFA89DA}" type="slidenum">
              <a:rPr lang="ko-KR" altLang="en-US" smtClean="0"/>
              <a:pPr/>
              <a:t>13</a:t>
            </a:fld>
            <a:endParaRPr lang="ko-KR" altLang="en-US"/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EC0B4312-D5EB-4426-95F6-1983DE70C4ED}"/>
              </a:ext>
            </a:extLst>
          </p:cNvPr>
          <p:cNvSpPr txBox="1"/>
          <p:nvPr/>
        </p:nvSpPr>
        <p:spPr>
          <a:xfrm>
            <a:off x="3213894" y="3775709"/>
            <a:ext cx="12170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맵 생성 순서도</a:t>
            </a:r>
          </a:p>
        </p:txBody>
      </p:sp>
    </p:spTree>
    <p:extLst>
      <p:ext uri="{BB962C8B-B14F-4D97-AF65-F5344CB8AC3E}">
        <p14:creationId xmlns:p14="http://schemas.microsoft.com/office/powerpoint/2010/main" val="15894565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8C86457-6E83-4CC6-B51C-5B2EF0B950FD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095778" y="904875"/>
            <a:ext cx="5764212" cy="2319782"/>
          </a:xfrm>
        </p:spPr>
        <p:txBody>
          <a:bodyPr anchor="ctr"/>
          <a:lstStyle/>
          <a:p>
            <a:r>
              <a:rPr lang="ko-KR" altLang="en-US" sz="1200" dirty="0"/>
              <a:t>방의 상태를 </a:t>
            </a:r>
            <a:r>
              <a:rPr lang="en-US" altLang="ko-KR" sz="1200" dirty="0"/>
              <a:t>4</a:t>
            </a:r>
            <a:r>
              <a:rPr lang="ko-KR" altLang="en-US" sz="1200" dirty="0"/>
              <a:t>가지로 구분해서 관리</a:t>
            </a:r>
            <a:endParaRPr lang="en-US" altLang="ko-KR" sz="1200" dirty="0"/>
          </a:p>
          <a:p>
            <a:r>
              <a:rPr lang="en-US" altLang="ko-KR" sz="1200" dirty="0" err="1"/>
              <a:t>Un_Clear</a:t>
            </a:r>
            <a:r>
              <a:rPr lang="en-US" altLang="ko-KR" sz="1200" dirty="0"/>
              <a:t> : </a:t>
            </a:r>
            <a:r>
              <a:rPr lang="ko-KR" altLang="en-US" sz="1200" dirty="0"/>
              <a:t>던전이 생성 된 이후로 클리어 되지 않은 방</a:t>
            </a:r>
            <a:endParaRPr lang="en-US" altLang="ko-KR" sz="1200" dirty="0"/>
          </a:p>
          <a:p>
            <a:r>
              <a:rPr lang="en-US" altLang="ko-KR" sz="1200" dirty="0"/>
              <a:t>Clear : </a:t>
            </a:r>
            <a:r>
              <a:rPr lang="ko-KR" altLang="en-US" sz="1200" dirty="0"/>
              <a:t>플레이어가 클리어 한 방</a:t>
            </a:r>
            <a:endParaRPr lang="en-US" altLang="ko-KR" sz="1200" dirty="0"/>
          </a:p>
          <a:p>
            <a:r>
              <a:rPr lang="en-US" altLang="ko-KR" sz="1200" dirty="0" err="1"/>
              <a:t>Hold_On</a:t>
            </a:r>
            <a:r>
              <a:rPr lang="en-US" altLang="ko-KR" sz="1200" dirty="0"/>
              <a:t> : </a:t>
            </a:r>
            <a:r>
              <a:rPr lang="ko-KR" altLang="en-US" sz="1200" dirty="0"/>
              <a:t>방에 입장한 후 시간 측정하기 전 대기 상태</a:t>
            </a:r>
            <a:endParaRPr lang="en-US" altLang="ko-KR" sz="1200" dirty="0"/>
          </a:p>
          <a:p>
            <a:r>
              <a:rPr lang="en-US" altLang="ko-KR" sz="1200" dirty="0"/>
              <a:t>Play : </a:t>
            </a:r>
            <a:r>
              <a:rPr lang="ko-KR" altLang="en-US" sz="1200" dirty="0"/>
              <a:t>시간을 측정하는 상태</a:t>
            </a:r>
            <a:r>
              <a:rPr lang="en-US" altLang="ko-KR" sz="1200" dirty="0"/>
              <a:t>, </a:t>
            </a:r>
            <a:r>
              <a:rPr lang="ko-KR" altLang="en-US" sz="1200" dirty="0"/>
              <a:t>시간이 지나면서 점차 체력이 감소한다</a:t>
            </a:r>
            <a:r>
              <a:rPr lang="en-US" altLang="ko-KR" sz="1200" dirty="0"/>
              <a:t>.</a:t>
            </a:r>
            <a:br>
              <a:rPr lang="en-US" altLang="ko-KR" sz="1200" dirty="0"/>
            </a:br>
            <a:r>
              <a:rPr lang="en-US" altLang="ko-KR" sz="1200" dirty="0"/>
              <a:t>	     </a:t>
            </a:r>
            <a:r>
              <a:rPr lang="ko-KR" altLang="en-US" sz="1200" dirty="0"/>
              <a:t>방을 </a:t>
            </a:r>
            <a:r>
              <a:rPr lang="en-US" altLang="ko-KR" sz="1200" dirty="0"/>
              <a:t>Clear </a:t>
            </a:r>
            <a:r>
              <a:rPr lang="ko-KR" altLang="en-US" sz="1200" dirty="0"/>
              <a:t>상태로 만들면 </a:t>
            </a:r>
            <a:r>
              <a:rPr lang="en-US" altLang="ko-KR" sz="1200" dirty="0" err="1"/>
              <a:t>Hold_On</a:t>
            </a:r>
            <a:r>
              <a:rPr lang="ko-KR" altLang="en-US" sz="1200" dirty="0"/>
              <a:t>상태로 변경되어 더 이상 시</a:t>
            </a:r>
            <a:r>
              <a:rPr lang="en-US" altLang="ko-KR" sz="1200" dirty="0"/>
              <a:t>		     </a:t>
            </a:r>
            <a:r>
              <a:rPr lang="ko-KR" altLang="en-US" sz="1200" dirty="0"/>
              <a:t>간을 측정해 체력을 빼앗지 안게 된다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pic>
        <p:nvPicPr>
          <p:cNvPr id="123" name="내용 개체 틀 122" descr="텍스트이(가) 표시된 사진&#10;&#10;자동 생성된 설명">
            <a:extLst>
              <a:ext uri="{FF2B5EF4-FFF2-40B4-BE49-F238E27FC236}">
                <a16:creationId xmlns:a16="http://schemas.microsoft.com/office/drawing/2014/main" id="{1B869DFD-17F0-4784-ABC7-B7B70B72A254}"/>
              </a:ext>
            </a:extLst>
          </p:cNvPr>
          <p:cNvPicPr>
            <a:picLocks noGrp="1" noChangeAspect="1"/>
          </p:cNvPicPr>
          <p:nvPr>
            <p:ph sz="quarter"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716" y="1014413"/>
            <a:ext cx="4158355" cy="5303837"/>
          </a:xfrm>
        </p:spPr>
      </p:pic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6FF7C958-A452-4E45-8733-EADA639251E5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095778" y="3224657"/>
            <a:ext cx="5764212" cy="3162237"/>
          </a:xfrm>
        </p:spPr>
        <p:txBody>
          <a:bodyPr anchor="ctr"/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플레이어가 보스 방을 제외한 방에 입장했을 때 방은 </a:t>
            </a:r>
            <a:r>
              <a:rPr lang="en-US" altLang="ko-KR" sz="1200" dirty="0"/>
              <a:t>‘Hold On’ </a:t>
            </a:r>
            <a:r>
              <a:rPr lang="ko-KR" altLang="en-US" sz="1200" dirty="0"/>
              <a:t>상태로 유저가 이동 외 행동을 하기전까지 몬스터의 움직임이 없어진다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플레이어가 이동이외의 행동을 한 이후로 방의 상태는 </a:t>
            </a:r>
            <a:r>
              <a:rPr lang="en-US" altLang="ko-KR" sz="1200" dirty="0"/>
              <a:t>Play</a:t>
            </a:r>
            <a:r>
              <a:rPr lang="ko-KR" altLang="en-US" sz="1200" dirty="0"/>
              <a:t> 상태가 되어 시간을 측정하기 시작한다</a:t>
            </a:r>
            <a:r>
              <a:rPr lang="en-US" altLang="ko-KR" sz="1200" dirty="0"/>
              <a:t>.(</a:t>
            </a:r>
            <a:r>
              <a:rPr lang="ko-KR" altLang="en-US" sz="1200" dirty="0"/>
              <a:t>동시에 몬스터 또한 움직이기 시작</a:t>
            </a:r>
            <a:r>
              <a:rPr lang="en-US" altLang="ko-KR" sz="1200" dirty="0"/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이동 이외의 행동이라 함은 방의 상태에 영향을 주는 행동을 지칭하며 대표적인 예로 공격</a:t>
            </a:r>
            <a:r>
              <a:rPr lang="en-US" altLang="ko-KR" sz="1200" dirty="0"/>
              <a:t>, </a:t>
            </a:r>
            <a:r>
              <a:rPr lang="ko-KR" altLang="en-US" sz="1200" dirty="0"/>
              <a:t>구조물과 상호작용</a:t>
            </a:r>
            <a:r>
              <a:rPr lang="en-US" altLang="ko-KR" sz="1200" dirty="0"/>
              <a:t>, </a:t>
            </a:r>
            <a:r>
              <a:rPr lang="ko-KR" altLang="en-US" sz="1200" dirty="0"/>
              <a:t>몬스터와 충돌 등이 있다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시간을 측정하기 시작한 이후로 매초 마다 점차 체력이 감소한다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200" dirty="0"/>
              <a:t>Play </a:t>
            </a:r>
            <a:r>
              <a:rPr lang="ko-KR" altLang="en-US" sz="1200" dirty="0"/>
              <a:t>상태의 방을 클리어 하면 시간 측정이 종료되면 클리어 보상으로 체력을 일부 회복 시킨다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회피 스킬을 제외한 모든 스킬을 사용할 때 체력이 감소된다</a:t>
            </a:r>
            <a:r>
              <a:rPr lang="en-US" altLang="ko-KR" sz="1200" dirty="0"/>
              <a:t>. </a:t>
            </a:r>
            <a:endParaRPr lang="ko-KR" altLang="en-US" sz="1200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9E21BAAA-6421-43C3-AC90-8D10299E9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던전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8FA76E20-CD88-4A4A-AC9B-1CE7F0C1BCB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시간관련 던전 시스템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466FF81E-C83F-4FA1-889A-23230ED4F5BE}"/>
              </a:ext>
            </a:extLst>
          </p:cNvPr>
          <p:cNvSpPr txBox="1"/>
          <p:nvPr/>
        </p:nvSpPr>
        <p:spPr>
          <a:xfrm>
            <a:off x="2802413" y="1397953"/>
            <a:ext cx="19415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던전 상태 값 변경 순서도</a:t>
            </a:r>
          </a:p>
        </p:txBody>
      </p:sp>
      <p:sp>
        <p:nvSpPr>
          <p:cNvPr id="125" name="슬라이드 번호 개체 틀 124">
            <a:extLst>
              <a:ext uri="{FF2B5EF4-FFF2-40B4-BE49-F238E27FC236}">
                <a16:creationId xmlns:a16="http://schemas.microsoft.com/office/drawing/2014/main" id="{53C0CAD8-4D67-4A00-8798-672D1E80D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E1EA6-FDF9-48F5-96A0-B840ABFA89DA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22417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3782ACB-B4B2-453A-8E72-F1DA9CD899A8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 anchor="ctr"/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방의 상태가 </a:t>
            </a:r>
            <a:r>
              <a:rPr lang="en-US" altLang="ko-KR" sz="1200" dirty="0"/>
              <a:t>Play</a:t>
            </a:r>
            <a:r>
              <a:rPr lang="ko-KR" altLang="en-US" sz="1200" dirty="0"/>
              <a:t>인 경우 플레이어는 지속적인 데미지를 받게 된다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기존의 </a:t>
            </a:r>
            <a:r>
              <a:rPr lang="en-US" altLang="ko-KR" sz="1200" dirty="0"/>
              <a:t>RPG </a:t>
            </a:r>
            <a:r>
              <a:rPr lang="ko-KR" altLang="en-US" sz="1200" dirty="0"/>
              <a:t>게임에서 스킬은 </a:t>
            </a:r>
            <a:r>
              <a:rPr lang="ko-KR" altLang="en-US" sz="1200" dirty="0" err="1"/>
              <a:t>마나를</a:t>
            </a:r>
            <a:r>
              <a:rPr lang="ko-KR" altLang="en-US" sz="1200" dirty="0"/>
              <a:t> 소모하지만</a:t>
            </a:r>
            <a:r>
              <a:rPr lang="en-US" altLang="ko-KR" sz="1200" dirty="0"/>
              <a:t>, </a:t>
            </a:r>
            <a:r>
              <a:rPr lang="ko-KR" altLang="en-US" sz="1200" dirty="0"/>
              <a:t>해당 게임에서는 체력을 소모한다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플레이어가 사용하는 스킬은 대부분 시간과 관련된 기술이다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대표적인 예로 시공간을 정지시켜 혼자 이동할 수 있는 상황을 만들어 공격을 회피 또는 안전을 확보한 상태에서 공격을 시전 하도록 할 수 있다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스킬 효과의 대상은 스킬마다 다르며 대분류로 방 전체</a:t>
            </a:r>
            <a:r>
              <a:rPr lang="en-US" altLang="ko-KR" sz="1200" dirty="0"/>
              <a:t>, </a:t>
            </a:r>
            <a:r>
              <a:rPr lang="ko-KR" altLang="en-US" sz="1200" dirty="0"/>
              <a:t>일정 구역</a:t>
            </a:r>
            <a:r>
              <a:rPr lang="en-US" altLang="ko-KR" sz="1200" dirty="0"/>
              <a:t>, </a:t>
            </a:r>
            <a:r>
              <a:rPr lang="ko-KR" altLang="en-US" sz="1200" dirty="0"/>
              <a:t>단일 범위의 스킬들이 있다</a:t>
            </a:r>
            <a:r>
              <a:rPr lang="en-US" altLang="ko-KR" sz="1200" dirty="0"/>
              <a:t>.</a:t>
            </a:r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8D95F035-FFE9-4E36-900C-22FAABAEB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시간컨텐츠</a:t>
            </a:r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C3DC25C-E835-4B65-ABCF-8C43E8EA7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E1EA6-FDF9-48F5-96A0-B840ABFA89DA}" type="slidenum">
              <a:rPr lang="ko-KR" altLang="en-US" smtClean="0"/>
              <a:pPr/>
              <a:t>15</a:t>
            </a:fld>
            <a:endParaRPr lang="ko-KR" altLang="en-US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FC38778D-A3DE-4149-8204-3341382488A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시간 측정 시스템 </a:t>
            </a:r>
            <a:r>
              <a:rPr lang="en-US" altLang="ko-KR" dirty="0"/>
              <a:t>/ </a:t>
            </a:r>
            <a:r>
              <a:rPr lang="ko-KR" altLang="en-US" dirty="0"/>
              <a:t>스킬 사용 메커니즘</a:t>
            </a:r>
          </a:p>
        </p:txBody>
      </p:sp>
      <p:pic>
        <p:nvPicPr>
          <p:cNvPr id="9" name="내용 개체 틀 36" descr="그리기, 시계이(가) 표시된 사진&#10;&#10;자동 생성된 설명">
            <a:extLst>
              <a:ext uri="{FF2B5EF4-FFF2-40B4-BE49-F238E27FC236}">
                <a16:creationId xmlns:a16="http://schemas.microsoft.com/office/drawing/2014/main" id="{BBC264E4-DC72-43B7-AA77-F46C3D5B0AC5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1624" y="1532698"/>
            <a:ext cx="3444539" cy="1487553"/>
          </a:xfrm>
        </p:spPr>
      </p:pic>
      <p:pic>
        <p:nvPicPr>
          <p:cNvPr id="10" name="내용 개체 틀 38" descr="사진, 모니터, 화면, 시계이(가) 표시된 사진&#10;&#10;자동 생성된 설명">
            <a:extLst>
              <a:ext uri="{FF2B5EF4-FFF2-40B4-BE49-F238E27FC236}">
                <a16:creationId xmlns:a16="http://schemas.microsoft.com/office/drawing/2014/main" id="{A173785B-C9F0-46DD-8B3B-63F4FF44EC07}"/>
              </a:ext>
            </a:extLst>
          </p:cNvPr>
          <p:cNvPicPr>
            <a:picLocks noGrp="1" noChangeAspect="1"/>
          </p:cNvPicPr>
          <p:nvPr>
            <p:ph sz="quarter" idx="16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788" y="4273216"/>
            <a:ext cx="5764212" cy="1483393"/>
          </a:xfrm>
        </p:spPr>
      </p:pic>
      <p:pic>
        <p:nvPicPr>
          <p:cNvPr id="11" name="내용 개체 틀 40" descr="텔레비전, 모니터, 화면, 사진이(가) 표시된 사진&#10;&#10;자동 생성된 설명">
            <a:extLst>
              <a:ext uri="{FF2B5EF4-FFF2-40B4-BE49-F238E27FC236}">
                <a16:creationId xmlns:a16="http://schemas.microsoft.com/office/drawing/2014/main" id="{AB0507F0-8A6E-4938-8EAB-B49ABE3EB666}"/>
              </a:ext>
            </a:extLst>
          </p:cNvPr>
          <p:cNvPicPr>
            <a:picLocks noGrp="1" noChangeAspect="1"/>
          </p:cNvPicPr>
          <p:nvPr>
            <p:ph sz="quarter" idx="17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4296" y="3908856"/>
            <a:ext cx="5407621" cy="1548518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53993DC-9BC6-4955-8AC3-7BED172BAC87}"/>
              </a:ext>
            </a:extLst>
          </p:cNvPr>
          <p:cNvSpPr txBox="1"/>
          <p:nvPr/>
        </p:nvSpPr>
        <p:spPr>
          <a:xfrm>
            <a:off x="440740" y="3384610"/>
            <a:ext cx="5546305" cy="5242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/>
              <a:t>던전에 입장한 직후는 시간을 측정하지 않는다</a:t>
            </a:r>
            <a:r>
              <a:rPr lang="en-US" altLang="ko-KR" sz="10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00" dirty="0"/>
              <a:t>하지만</a:t>
            </a:r>
            <a:r>
              <a:rPr lang="en-US" altLang="ko-KR" sz="1000" dirty="0"/>
              <a:t>, </a:t>
            </a:r>
            <a:r>
              <a:rPr lang="ko-KR" altLang="en-US" sz="1000" dirty="0"/>
              <a:t>몬스터와 충돌하거나 공격을 통해 방 내부 환경에 변화를 줄 경우 시간이 측정된다</a:t>
            </a:r>
            <a:r>
              <a:rPr lang="en-US" altLang="ko-KR" sz="1000" dirty="0"/>
              <a:t>.</a:t>
            </a:r>
            <a:endParaRPr lang="ko-KR" altLang="en-US" sz="1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A0200E8-C250-4B33-9C01-4B9ECB129CFC}"/>
              </a:ext>
            </a:extLst>
          </p:cNvPr>
          <p:cNvSpPr txBox="1"/>
          <p:nvPr/>
        </p:nvSpPr>
        <p:spPr>
          <a:xfrm>
            <a:off x="6204731" y="5494486"/>
            <a:ext cx="5546305" cy="75507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/>
              <a:t>플레이어 스킬은 마나 대신 체력을 소비해야 사용할 수 있다</a:t>
            </a:r>
            <a:r>
              <a:rPr lang="en-US" altLang="ko-KR" sz="10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00" dirty="0"/>
              <a:t>다만 회피 기술의 경우 체력을 감소시키지 않는다</a:t>
            </a:r>
            <a:r>
              <a:rPr lang="en-US" altLang="ko-KR" sz="10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00" dirty="0"/>
              <a:t>다른 스킬들과 달리 회피기술은 사용에 제한이 없어 유저의 조작감을 살려줄 수 있을 것이다</a:t>
            </a:r>
            <a:r>
              <a:rPr lang="en-US" altLang="ko-KR" sz="1000" dirty="0"/>
              <a:t>.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4724671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내용 개체 틀 9" descr="사진, 작은, 개, 텔레비전이(가) 표시된 사진&#10;&#10;자동 생성된 설명">
            <a:extLst>
              <a:ext uri="{FF2B5EF4-FFF2-40B4-BE49-F238E27FC236}">
                <a16:creationId xmlns:a16="http://schemas.microsoft.com/office/drawing/2014/main" id="{CD8495F0-FCBD-400E-8789-CBA27D4B5F60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8" t="16105" r="2968" b="15812"/>
          <a:stretch/>
        </p:blipFill>
        <p:spPr>
          <a:xfrm>
            <a:off x="1041972" y="1065051"/>
            <a:ext cx="4343844" cy="1771146"/>
          </a:xfr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85AAA8-DF15-4228-9AB8-2FCB2029C1C7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095778" y="904875"/>
            <a:ext cx="5764212" cy="2309431"/>
          </a:xfrm>
        </p:spPr>
        <p:txBody>
          <a:bodyPr anchor="ctr"/>
          <a:lstStyle/>
          <a:p>
            <a:pPr>
              <a:lnSpc>
                <a:spcPct val="150000"/>
              </a:lnSpc>
            </a:pPr>
            <a:r>
              <a:rPr lang="ko-KR" altLang="en-US" sz="1400" dirty="0"/>
              <a:t>현재 보스 몬스터의 스킬을 구상하는 과정에서 </a:t>
            </a:r>
            <a:r>
              <a:rPr lang="en-US" altLang="ko-KR" sz="1400" dirty="0"/>
              <a:t>‘</a:t>
            </a:r>
            <a:r>
              <a:rPr lang="ko-KR" altLang="en-US" sz="1400" dirty="0"/>
              <a:t>던 그리드</a:t>
            </a:r>
            <a:r>
              <a:rPr lang="en-US" altLang="ko-KR" sz="1400" dirty="0"/>
              <a:t>’</a:t>
            </a:r>
            <a:r>
              <a:rPr lang="ko-KR" altLang="en-US" sz="1400" dirty="0"/>
              <a:t>의 </a:t>
            </a:r>
            <a:r>
              <a:rPr lang="en-US" altLang="ko-KR" sz="1400" dirty="0"/>
              <a:t>1</a:t>
            </a:r>
            <a:r>
              <a:rPr lang="ko-KR" altLang="en-US" sz="1400" dirty="0"/>
              <a:t>단계 보스 몬스터의 기술을 구현 해보기로 했다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스킬의 구현 방법을 이해하고 다른 스킬을 구현할 때 활용하기 위해서 모작을 진행</a:t>
            </a:r>
          </a:p>
        </p:txBody>
      </p:sp>
      <p:pic>
        <p:nvPicPr>
          <p:cNvPr id="16" name="내용 개체 틀 15" descr="실내, 장난감, 테이블, 작은이(가) 표시된 사진&#10;&#10;자동 생성된 설명">
            <a:extLst>
              <a:ext uri="{FF2B5EF4-FFF2-40B4-BE49-F238E27FC236}">
                <a16:creationId xmlns:a16="http://schemas.microsoft.com/office/drawing/2014/main" id="{A43C58CC-A0DF-48E1-B4C6-2E3C1DAEEFD0}"/>
              </a:ext>
            </a:extLst>
          </p:cNvPr>
          <p:cNvPicPr>
            <a:picLocks noGrp="1" noChangeAspect="1"/>
          </p:cNvPicPr>
          <p:nvPr>
            <p:ph sz="quarter" idx="16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972" y="2989061"/>
            <a:ext cx="4343844" cy="3264770"/>
          </a:xfrm>
        </p:spPr>
      </p:pic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A1DEBCC4-0787-432D-BF8F-46F4A9B9B6A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095778" y="3214306"/>
            <a:ext cx="5764212" cy="3172588"/>
          </a:xfrm>
        </p:spPr>
        <p:txBody>
          <a:bodyPr anchor="ctr"/>
          <a:lstStyle/>
          <a:p>
            <a:pPr>
              <a:lnSpc>
                <a:spcPct val="150000"/>
              </a:lnSpc>
            </a:pPr>
            <a:r>
              <a:rPr lang="en-US" altLang="ko-KR" sz="1400" dirty="0"/>
              <a:t>1</a:t>
            </a:r>
            <a:r>
              <a:rPr lang="ko-KR" altLang="en-US" sz="1400" dirty="0"/>
              <a:t>번 스킬 </a:t>
            </a:r>
            <a:r>
              <a:rPr lang="en-US" altLang="ko-KR" sz="1400" dirty="0"/>
              <a:t>: </a:t>
            </a:r>
            <a:r>
              <a:rPr lang="ko-KR" altLang="en-US" sz="1400" dirty="0"/>
              <a:t>해골 머리 뒤에 칼 </a:t>
            </a:r>
            <a:r>
              <a:rPr lang="en-US" altLang="ko-KR" sz="1400" dirty="0"/>
              <a:t>6</a:t>
            </a:r>
            <a:r>
              <a:rPr lang="ko-KR" altLang="en-US" sz="1400" dirty="0"/>
              <a:t>개를 생성하고 왼쪽 부터 차례로 조금의 시간차를 두고 플레이어를 향해 날린다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2</a:t>
            </a:r>
            <a:r>
              <a:rPr lang="ko-KR" altLang="en-US" sz="1400" dirty="0"/>
              <a:t>번 스킬 </a:t>
            </a:r>
            <a:r>
              <a:rPr lang="en-US" altLang="ko-KR" sz="1400" dirty="0"/>
              <a:t>: </a:t>
            </a:r>
            <a:r>
              <a:rPr lang="ko-KR" altLang="en-US" sz="1400" dirty="0"/>
              <a:t>해골 입에서 </a:t>
            </a:r>
            <a:r>
              <a:rPr lang="en-US" altLang="ko-KR" sz="1400" dirty="0"/>
              <a:t>4</a:t>
            </a:r>
            <a:r>
              <a:rPr lang="ko-KR" altLang="en-US" sz="1400" dirty="0"/>
              <a:t>방향으로 탄을 날린다</a:t>
            </a:r>
            <a:r>
              <a:rPr lang="en-US" altLang="ko-KR" sz="1400" dirty="0"/>
              <a:t>. </a:t>
            </a:r>
            <a:r>
              <a:rPr lang="ko-KR" altLang="en-US" sz="1400" dirty="0"/>
              <a:t>해당 발사지점이 좌</a:t>
            </a:r>
            <a:r>
              <a:rPr lang="en-US" altLang="ko-KR" sz="1400" dirty="0"/>
              <a:t>, </a:t>
            </a:r>
            <a:r>
              <a:rPr lang="ko-KR" altLang="en-US" sz="1400" dirty="0"/>
              <a:t>우로 회전하면서 공격한다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3</a:t>
            </a:r>
            <a:r>
              <a:rPr lang="ko-KR" altLang="en-US" sz="1400" dirty="0"/>
              <a:t>번 스킬 </a:t>
            </a:r>
            <a:r>
              <a:rPr lang="en-US" altLang="ko-KR" sz="1400" dirty="0"/>
              <a:t>: </a:t>
            </a:r>
            <a:r>
              <a:rPr lang="ko-KR" altLang="en-US" sz="1400" dirty="0"/>
              <a:t>해골 손이 플레이어의 </a:t>
            </a:r>
            <a:r>
              <a:rPr lang="en-US" altLang="ko-KR" sz="1400" dirty="0"/>
              <a:t>Y</a:t>
            </a:r>
            <a:r>
              <a:rPr lang="ko-KR" altLang="en-US" sz="1400" dirty="0"/>
              <a:t>축 위치로 이동하고 손에 기를 모아 일정시간 이후 손이 있던 </a:t>
            </a:r>
            <a:r>
              <a:rPr lang="en-US" altLang="ko-KR" sz="1400" dirty="0"/>
              <a:t>y</a:t>
            </a:r>
            <a:r>
              <a:rPr lang="ko-KR" altLang="en-US" sz="1400" dirty="0"/>
              <a:t>축의 모든 </a:t>
            </a:r>
            <a:r>
              <a:rPr lang="en-US" altLang="ko-KR" sz="1400" dirty="0"/>
              <a:t>x</a:t>
            </a:r>
            <a:r>
              <a:rPr lang="ko-KR" altLang="en-US" sz="1400" dirty="0"/>
              <a:t>축 범위를 대상으로 하는 빔을 발사한다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5404DFE2-38BC-4355-A6BE-CC2789DF1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기타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5A445FC0-8B64-4D2A-AB1A-3E9A1CA2B40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보스 몬스터 스킬</a:t>
            </a: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6ECBCE00-DD18-4041-9563-29EC86F2773F}"/>
              </a:ext>
            </a:extLst>
          </p:cNvPr>
          <p:cNvSpPr/>
          <p:nvPr/>
        </p:nvSpPr>
        <p:spPr>
          <a:xfrm>
            <a:off x="1041972" y="2989061"/>
            <a:ext cx="384048" cy="392811"/>
          </a:xfrm>
          <a:prstGeom prst="roundRect">
            <a:avLst/>
          </a:prstGeom>
          <a:solidFill>
            <a:srgbClr val="7F6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65750324-30BE-41BC-BDD5-D3466FDAE650}"/>
              </a:ext>
            </a:extLst>
          </p:cNvPr>
          <p:cNvSpPr/>
          <p:nvPr/>
        </p:nvSpPr>
        <p:spPr>
          <a:xfrm>
            <a:off x="3730752" y="2985821"/>
            <a:ext cx="384048" cy="392811"/>
          </a:xfrm>
          <a:prstGeom prst="roundRect">
            <a:avLst/>
          </a:prstGeom>
          <a:solidFill>
            <a:srgbClr val="7F6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D767C06E-5E19-4B96-97EF-A85799F3912E}"/>
              </a:ext>
            </a:extLst>
          </p:cNvPr>
          <p:cNvSpPr/>
          <p:nvPr/>
        </p:nvSpPr>
        <p:spPr>
          <a:xfrm>
            <a:off x="1041972" y="4622483"/>
            <a:ext cx="384048" cy="392811"/>
          </a:xfrm>
          <a:prstGeom prst="roundRect">
            <a:avLst/>
          </a:prstGeom>
          <a:solidFill>
            <a:srgbClr val="7F6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B27046B-BBA6-4B4A-A369-53F44E676F0E}"/>
              </a:ext>
            </a:extLst>
          </p:cNvPr>
          <p:cNvSpPr/>
          <p:nvPr/>
        </p:nvSpPr>
        <p:spPr>
          <a:xfrm>
            <a:off x="1030002" y="2985821"/>
            <a:ext cx="2700750" cy="163666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70CF182-03CA-445C-AE3F-7918E938A80B}"/>
              </a:ext>
            </a:extLst>
          </p:cNvPr>
          <p:cNvSpPr/>
          <p:nvPr/>
        </p:nvSpPr>
        <p:spPr>
          <a:xfrm>
            <a:off x="3730752" y="2985821"/>
            <a:ext cx="1655064" cy="163666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C51EB4D-877C-4E0D-AD67-058030B1370B}"/>
              </a:ext>
            </a:extLst>
          </p:cNvPr>
          <p:cNvSpPr/>
          <p:nvPr/>
        </p:nvSpPr>
        <p:spPr>
          <a:xfrm>
            <a:off x="1030002" y="4617169"/>
            <a:ext cx="4343844" cy="163666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슬라이드 번호 개체 틀 22">
            <a:extLst>
              <a:ext uri="{FF2B5EF4-FFF2-40B4-BE49-F238E27FC236}">
                <a16:creationId xmlns:a16="http://schemas.microsoft.com/office/drawing/2014/main" id="{99A6B7C9-739E-46CC-BA3E-C456AAFC47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E1EA6-FDF9-48F5-96A0-B840ABFA89DA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52450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내용 개체 틀 9" descr="컴퓨터이(가) 표시된 사진&#10;&#10;자동 생성된 설명">
            <a:extLst>
              <a:ext uri="{FF2B5EF4-FFF2-40B4-BE49-F238E27FC236}">
                <a16:creationId xmlns:a16="http://schemas.microsoft.com/office/drawing/2014/main" id="{64EB084E-BF04-4885-ACF8-F439D4D13899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684" y="1134809"/>
            <a:ext cx="2656766" cy="2381250"/>
          </a:xfr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6464069-A0E3-4EED-BEC3-7A11F417CE7E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 anchor="ctr"/>
          <a:lstStyle/>
          <a:p>
            <a:pPr>
              <a:lnSpc>
                <a:spcPct val="150000"/>
              </a:lnSpc>
            </a:pPr>
            <a:r>
              <a:rPr lang="ko-KR" altLang="en-US" sz="1400" dirty="0"/>
              <a:t>몬스터의 머리위에 </a:t>
            </a:r>
            <a:r>
              <a:rPr lang="en-US" altLang="ko-KR" sz="1400" dirty="0"/>
              <a:t>4</a:t>
            </a:r>
            <a:r>
              <a:rPr lang="ko-KR" altLang="en-US" sz="1400" dirty="0"/>
              <a:t>개의 칼을 생성한 후 대기 한다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일정 시간 후 유저의 위치 값을 받아와 해당 방향으로 칼을 하나씩 순차적으로 날린다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이때 연출 부분으로 칼 날을 유저 방향으로 회전 시킨다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삼각함수를 사용해 칼을 회전시킬 각도를 도출해내 칼을 회전시킨 후 칼을 날린다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27DBB3BE-36C0-4D25-9F45-9B363AE52801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095778" y="3429000"/>
            <a:ext cx="5764212" cy="2957894"/>
          </a:xfrm>
        </p:spPr>
        <p:txBody>
          <a:bodyPr anchor="ctr"/>
          <a:lstStyle/>
          <a:p>
            <a:pPr>
              <a:lnSpc>
                <a:spcPct val="150000"/>
              </a:lnSpc>
            </a:pPr>
            <a:r>
              <a:rPr lang="ko-KR" altLang="en-US" sz="1400" dirty="0"/>
              <a:t>캐릭터 시스템에서 작성한 </a:t>
            </a:r>
            <a:r>
              <a:rPr lang="en-US" altLang="ko-KR" sz="1400" dirty="0"/>
              <a:t>‘</a:t>
            </a:r>
            <a:r>
              <a:rPr lang="ko-KR" altLang="en-US" sz="1400" dirty="0"/>
              <a:t>타겟 검색 함수</a:t>
            </a:r>
            <a:r>
              <a:rPr lang="en-US" altLang="ko-KR" sz="1400" dirty="0"/>
              <a:t>’</a:t>
            </a:r>
            <a:r>
              <a:rPr lang="ko-KR" altLang="en-US" sz="1400" dirty="0"/>
              <a:t>를 사용해 타겟을 확인했을 때만 스킬을 사용하도록 설정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스킬을 사용하기 전 준비 단계에서 칼을 생성할 위치 </a:t>
            </a:r>
            <a:r>
              <a:rPr lang="en-US" altLang="ko-KR" sz="1400" dirty="0"/>
              <a:t>4</a:t>
            </a:r>
            <a:r>
              <a:rPr lang="ko-KR" altLang="en-US" sz="1400" dirty="0"/>
              <a:t>개를 받아 해당 위치에 생성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생성한 칼들은 배열로 관리하며 왼쪽부터 차례로 저장해 관리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배열의 </a:t>
            </a:r>
            <a:r>
              <a:rPr lang="en-US" altLang="ko-KR" sz="1400" dirty="0"/>
              <a:t>0</a:t>
            </a:r>
            <a:r>
              <a:rPr lang="ko-KR" altLang="en-US" sz="1400" dirty="0"/>
              <a:t>번 인덱스</a:t>
            </a:r>
            <a:r>
              <a:rPr lang="en-US" altLang="ko-KR" sz="1400" dirty="0"/>
              <a:t>(</a:t>
            </a:r>
            <a:r>
              <a:rPr lang="ko-KR" altLang="en-US" sz="1400" dirty="0"/>
              <a:t>제일 왼쪽 칼</a:t>
            </a:r>
            <a:r>
              <a:rPr lang="en-US" altLang="ko-KR" sz="1400" dirty="0"/>
              <a:t>)</a:t>
            </a:r>
            <a:r>
              <a:rPr lang="ko-KR" altLang="en-US" sz="1400" dirty="0"/>
              <a:t>부터 차례로 유저의 위치를 향해 칼을 날림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칼을 날리기 전 칼날이 유저를 향하도록 </a:t>
            </a:r>
            <a:r>
              <a:rPr lang="en-US" altLang="ko-KR" sz="1400" dirty="0"/>
              <a:t>z</a:t>
            </a:r>
            <a:r>
              <a:rPr lang="ko-KR" altLang="en-US" sz="1400" dirty="0"/>
              <a:t>축을 회전시킨다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E53799B4-D59E-4C80-9E52-61DB3D503B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기타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842A9F8-30E6-4792-A320-89D0CBAB0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E1EA6-FDF9-48F5-96A0-B840ABFA89DA}" type="slidenum">
              <a:rPr lang="ko-KR" altLang="en-US" smtClean="0"/>
              <a:pPr/>
              <a:t>17</a:t>
            </a:fld>
            <a:endParaRPr lang="ko-KR" altLang="en-US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5CCC26CB-03A7-416F-87BD-D27A49FB7FE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보스 스킬 </a:t>
            </a:r>
            <a:r>
              <a:rPr lang="en-US" altLang="ko-KR" dirty="0"/>
              <a:t>1. </a:t>
            </a:r>
            <a:r>
              <a:rPr lang="ko-KR" altLang="en-US" dirty="0"/>
              <a:t>칼 던지기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650E622-02DA-44FF-B76F-BFD42861A972}"/>
              </a:ext>
            </a:extLst>
          </p:cNvPr>
          <p:cNvSpPr txBox="1"/>
          <p:nvPr/>
        </p:nvSpPr>
        <p:spPr>
          <a:xfrm>
            <a:off x="3322626" y="1601646"/>
            <a:ext cx="2656766" cy="144757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/>
              <a:t>보스가 플레이어를 발견하자 생성한 칼 </a:t>
            </a:r>
            <a:r>
              <a:rPr lang="en-US" altLang="ko-KR" sz="1000" dirty="0"/>
              <a:t>4</a:t>
            </a:r>
            <a:r>
              <a:rPr lang="ko-KR" altLang="en-US" sz="1000" dirty="0"/>
              <a:t>개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ko-KR" altLang="en-US" sz="1000" dirty="0"/>
              <a:t>이후 차례로 하나씩 플레이어를 향해 날림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en-US" altLang="ko-KR" sz="1000" dirty="0"/>
              <a:t>(</a:t>
            </a:r>
            <a:r>
              <a:rPr lang="ko-KR" altLang="en-US" sz="1000" dirty="0"/>
              <a:t>공략 방법</a:t>
            </a:r>
            <a:r>
              <a:rPr lang="en-US" altLang="ko-KR" sz="1000" dirty="0"/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1000" dirty="0"/>
              <a:t>곡선 운동을 하지 않기 때문에 칼이 날아오는 방향에서 </a:t>
            </a:r>
            <a:r>
              <a:rPr lang="en-US" altLang="ko-KR" sz="1000" dirty="0"/>
              <a:t>90</a:t>
            </a:r>
            <a:r>
              <a:rPr lang="ko-KR" altLang="en-US" sz="1000" dirty="0"/>
              <a:t>도로 이동시 회피 가능</a:t>
            </a:r>
            <a:endParaRPr lang="en-US" altLang="ko-KR" sz="1000" dirty="0"/>
          </a:p>
        </p:txBody>
      </p:sp>
      <p:pic>
        <p:nvPicPr>
          <p:cNvPr id="13" name="내용 개체 틀 12">
            <a:extLst>
              <a:ext uri="{FF2B5EF4-FFF2-40B4-BE49-F238E27FC236}">
                <a16:creationId xmlns:a16="http://schemas.microsoft.com/office/drawing/2014/main" id="{5CEF21E3-1858-4CF2-A4A5-6B3E916B667B}"/>
              </a:ext>
            </a:extLst>
          </p:cNvPr>
          <p:cNvPicPr>
            <a:picLocks noGrp="1" noChangeAspect="1"/>
          </p:cNvPicPr>
          <p:nvPr>
            <p:ph sz="quarter" idx="16"/>
          </p:nvPr>
        </p:nvPicPr>
        <p:blipFill rotWithShape="1">
          <a:blip r:embed="rId4"/>
          <a:srcRect l="7812" t="20410" r="57422" b="13581"/>
          <a:stretch/>
        </p:blipFill>
        <p:spPr>
          <a:xfrm>
            <a:off x="1443401" y="3808779"/>
            <a:ext cx="2142809" cy="223425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22DC0F6-F70E-4FD7-8E59-6E2DA15C7CF4}"/>
              </a:ext>
            </a:extLst>
          </p:cNvPr>
          <p:cNvSpPr txBox="1"/>
          <p:nvPr/>
        </p:nvSpPr>
        <p:spPr>
          <a:xfrm>
            <a:off x="3676575" y="3808779"/>
            <a:ext cx="2302816" cy="5242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 dirty="0"/>
              <a:t>유저 발견 후 스킬 사용 시 칼을 생성하는 함수</a:t>
            </a:r>
            <a:endParaRPr lang="en-US" altLang="ko-KR" sz="10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CB5AE45-9741-465A-A497-B9171CE68C85}"/>
              </a:ext>
            </a:extLst>
          </p:cNvPr>
          <p:cNvSpPr txBox="1"/>
          <p:nvPr/>
        </p:nvSpPr>
        <p:spPr>
          <a:xfrm>
            <a:off x="3676575" y="4473355"/>
            <a:ext cx="2302816" cy="121674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 dirty="0"/>
              <a:t>생성한 칼을 차례로 던지는 함수</a:t>
            </a:r>
            <a:endParaRPr lang="en-US" altLang="ko-KR" sz="1000" dirty="0"/>
          </a:p>
          <a:p>
            <a:pPr algn="ctr">
              <a:lnSpc>
                <a:spcPct val="150000"/>
              </a:lnSpc>
            </a:pPr>
            <a:r>
              <a:rPr lang="en-US" altLang="ko-KR" sz="1000" dirty="0"/>
              <a:t>‘</a:t>
            </a:r>
            <a:r>
              <a:rPr lang="ko-KR" altLang="en-US" sz="1000" dirty="0" err="1"/>
              <a:t>코루틴</a:t>
            </a:r>
            <a:r>
              <a:rPr lang="en-US" altLang="ko-KR" sz="1000" dirty="0"/>
              <a:t>’</a:t>
            </a:r>
            <a:r>
              <a:rPr lang="ko-KR" altLang="en-US" sz="1000" dirty="0"/>
              <a:t>을 활용해 칼을 연속해서 던지는 사이 대기 시간을 넣는다</a:t>
            </a:r>
            <a:r>
              <a:rPr lang="en-US" altLang="ko-KR" sz="1000" dirty="0"/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000" dirty="0"/>
              <a:t>그래야 플레이어가 회피하기 위한 액션을 취할 수 있기 때문</a:t>
            </a:r>
            <a:endParaRPr lang="en-US" altLang="ko-KR" sz="1000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E861DA6-0E12-4EBE-A499-9545F1DFDD1E}"/>
              </a:ext>
            </a:extLst>
          </p:cNvPr>
          <p:cNvSpPr/>
          <p:nvPr/>
        </p:nvSpPr>
        <p:spPr>
          <a:xfrm>
            <a:off x="1443401" y="3808779"/>
            <a:ext cx="2142809" cy="661511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6721A87-271C-44D1-ACA0-C9329595F8B4}"/>
              </a:ext>
            </a:extLst>
          </p:cNvPr>
          <p:cNvSpPr/>
          <p:nvPr/>
        </p:nvSpPr>
        <p:spPr>
          <a:xfrm>
            <a:off x="1443401" y="4462343"/>
            <a:ext cx="2142809" cy="1572748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44C0F41-A265-4511-9A59-E9821645F2C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8969" t="36801" r="53454" b="30253"/>
          <a:stretch/>
        </p:blipFill>
        <p:spPr>
          <a:xfrm>
            <a:off x="429209" y="3837194"/>
            <a:ext cx="923827" cy="2205872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CF82D244-587D-430F-AE2F-25B61ACCA538}"/>
              </a:ext>
            </a:extLst>
          </p:cNvPr>
          <p:cNvSpPr/>
          <p:nvPr/>
        </p:nvSpPr>
        <p:spPr>
          <a:xfrm>
            <a:off x="526535" y="5605462"/>
            <a:ext cx="645040" cy="2516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62BE685-5919-45B3-B2E6-5B43F6136756}"/>
              </a:ext>
            </a:extLst>
          </p:cNvPr>
          <p:cNvSpPr txBox="1"/>
          <p:nvPr/>
        </p:nvSpPr>
        <p:spPr>
          <a:xfrm>
            <a:off x="3676575" y="5723269"/>
            <a:ext cx="2302816" cy="5242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 dirty="0"/>
              <a:t>두 함수 모두 </a:t>
            </a:r>
            <a:r>
              <a:rPr lang="en-US" altLang="ko-KR" sz="1000" dirty="0"/>
              <a:t>‘</a:t>
            </a:r>
            <a:r>
              <a:rPr lang="en-US" altLang="ko-KR" sz="1000" dirty="0" err="1"/>
              <a:t>UseSkill</a:t>
            </a:r>
            <a:r>
              <a:rPr lang="en-US" altLang="ko-KR" sz="1000" dirty="0"/>
              <a:t>’</a:t>
            </a:r>
            <a:r>
              <a:rPr lang="ko-KR" altLang="en-US" sz="1000" dirty="0"/>
              <a:t>함수에서 순차적으로 호출됨</a:t>
            </a:r>
            <a:r>
              <a:rPr lang="en-US" altLang="ko-KR" sz="1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501312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7026B08-B674-4EDA-9BF1-71EB6F76EA82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 anchor="ctr"/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보스 몬스터 주위에 총알 발사 위치를 지정할 </a:t>
            </a:r>
            <a:r>
              <a:rPr lang="en-US" altLang="ko-KR" sz="1200" dirty="0" err="1"/>
              <a:t>GameObject</a:t>
            </a:r>
            <a:r>
              <a:rPr lang="ko-KR" altLang="en-US" sz="1200" dirty="0"/>
              <a:t>를 </a:t>
            </a:r>
            <a:r>
              <a:rPr lang="en-US" altLang="ko-KR" sz="1200" dirty="0"/>
              <a:t>4</a:t>
            </a:r>
            <a:r>
              <a:rPr lang="ko-KR" altLang="en-US" sz="1200" dirty="0"/>
              <a:t>개 만든다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발사 위치에서 총을 발사한 이후 몬스터 주위를 반시계방향으로 회전 시킨다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위 과정을 일정 시간동안 반복하고 종료한다</a:t>
            </a:r>
            <a:r>
              <a:rPr lang="en-US" altLang="ko-KR" sz="1200" dirty="0"/>
              <a:t>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200" dirty="0"/>
              <a:t>(</a:t>
            </a:r>
            <a:r>
              <a:rPr lang="ko-KR" altLang="en-US" sz="1200" dirty="0"/>
              <a:t>공략 방법</a:t>
            </a:r>
            <a:r>
              <a:rPr lang="en-US" altLang="ko-KR" sz="1200" dirty="0"/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플레이어 또한 반시계 방향으로 몬스터 주위를 돌면서 공격을 회피한다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endParaRPr lang="ko-KR" altLang="en-US" sz="1200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CAC57F43-63EC-409D-A760-8474ADC14366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 anchor="ctr"/>
          <a:lstStyle/>
          <a:p>
            <a:pPr>
              <a:lnSpc>
                <a:spcPct val="150000"/>
              </a:lnSpc>
            </a:pPr>
            <a:r>
              <a:rPr lang="ko-KR" altLang="en-US" sz="1400" dirty="0"/>
              <a:t>총알을 발사하는 </a:t>
            </a:r>
            <a:r>
              <a:rPr lang="en-US" altLang="ko-KR" sz="1400" dirty="0"/>
              <a:t>4</a:t>
            </a:r>
            <a:r>
              <a:rPr lang="ko-KR" altLang="en-US" sz="1400" dirty="0"/>
              <a:t>개의 위치</a:t>
            </a:r>
            <a:r>
              <a:rPr lang="en-US" altLang="ko-KR" sz="1400" dirty="0"/>
              <a:t>(</a:t>
            </a:r>
            <a:r>
              <a:rPr lang="en-US" altLang="ko-KR" sz="1400" dirty="0" err="1"/>
              <a:t>GameObject</a:t>
            </a:r>
            <a:r>
              <a:rPr lang="en-US" altLang="ko-KR" sz="1400" dirty="0"/>
              <a:t>)</a:t>
            </a:r>
            <a:r>
              <a:rPr lang="ko-KR" altLang="en-US" sz="1400" dirty="0"/>
              <a:t>를 하나로 관리하는 </a:t>
            </a:r>
            <a:r>
              <a:rPr lang="en-US" altLang="ko-KR" sz="1400" dirty="0" err="1"/>
              <a:t>IdlingObject</a:t>
            </a:r>
            <a:r>
              <a:rPr lang="ko-KR" altLang="en-US" sz="1400" dirty="0"/>
              <a:t>를 만들어 자식으로 관리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 err="1"/>
              <a:t>IdlingObject</a:t>
            </a:r>
            <a:r>
              <a:rPr lang="ko-KR" altLang="en-US" sz="1400" dirty="0"/>
              <a:t>의 </a:t>
            </a:r>
            <a:r>
              <a:rPr lang="en-US" altLang="ko-KR" sz="1400" dirty="0"/>
              <a:t>z</a:t>
            </a:r>
            <a:r>
              <a:rPr lang="ko-KR" altLang="en-US" sz="1400" dirty="0"/>
              <a:t>축을 </a:t>
            </a:r>
            <a:r>
              <a:rPr lang="en-US" altLang="ko-KR" sz="1400" dirty="0"/>
              <a:t>Idling </a:t>
            </a:r>
            <a:r>
              <a:rPr lang="ko-KR" altLang="en-US" sz="1400" dirty="0"/>
              <a:t>값</a:t>
            </a:r>
            <a:r>
              <a:rPr lang="en-US" altLang="ko-KR" sz="1400" dirty="0"/>
              <a:t>(float</a:t>
            </a:r>
            <a:r>
              <a:rPr lang="ko-KR" altLang="en-US" sz="1400" dirty="0"/>
              <a:t>형</a:t>
            </a:r>
            <a:r>
              <a:rPr lang="en-US" altLang="ko-KR" sz="1400" dirty="0"/>
              <a:t> </a:t>
            </a:r>
            <a:r>
              <a:rPr lang="ko-KR" altLang="en-US" sz="1400" dirty="0"/>
              <a:t>각도</a:t>
            </a:r>
            <a:r>
              <a:rPr lang="en-US" altLang="ko-KR" sz="1400" dirty="0"/>
              <a:t>)</a:t>
            </a:r>
            <a:r>
              <a:rPr lang="ko-KR" altLang="en-US" sz="1400" dirty="0"/>
              <a:t>만큼 </a:t>
            </a:r>
            <a:r>
              <a:rPr lang="ko-KR" altLang="en-US" sz="1400" dirty="0" err="1"/>
              <a:t>회선시킨다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400" dirty="0" err="1"/>
              <a:t>IdlingObject</a:t>
            </a:r>
            <a:r>
              <a:rPr lang="ko-KR" altLang="en-US" sz="1400" dirty="0"/>
              <a:t>의 자식으로 있는 </a:t>
            </a:r>
            <a:r>
              <a:rPr lang="en-US" altLang="ko-KR" sz="1400" dirty="0" err="1"/>
              <a:t>GameObject</a:t>
            </a:r>
            <a:r>
              <a:rPr lang="en-US" altLang="ko-KR" sz="1400" dirty="0"/>
              <a:t> </a:t>
            </a:r>
            <a:r>
              <a:rPr lang="ko-KR" altLang="en-US" sz="1400" dirty="0"/>
              <a:t>들이 함께 회전하기 때문에 이후 총을</a:t>
            </a:r>
            <a:r>
              <a:rPr lang="en-US" altLang="ko-KR" sz="1400" dirty="0"/>
              <a:t> </a:t>
            </a:r>
            <a:r>
              <a:rPr lang="ko-KR" altLang="en-US" sz="1400" dirty="0"/>
              <a:t>다시 발사해도 동일한 방향으로 총알이 날아가지 않게 된다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95402F2A-305B-4786-AAFA-A8012CB0F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기타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F0043FE-046E-4519-9595-E7E6C24B40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E1EA6-FDF9-48F5-96A0-B840ABFA89DA}" type="slidenum">
              <a:rPr lang="ko-KR" altLang="en-US" smtClean="0"/>
              <a:pPr/>
              <a:t>18</a:t>
            </a:fld>
            <a:endParaRPr lang="ko-KR" altLang="en-US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B315A9EA-D6E8-40F1-8DE6-BE975F6866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보스 스킬 </a:t>
            </a:r>
            <a:r>
              <a:rPr lang="en-US" altLang="ko-KR" dirty="0"/>
              <a:t>2. </a:t>
            </a:r>
            <a:r>
              <a:rPr lang="ko-KR" altLang="en-US" dirty="0"/>
              <a:t>총알 난사</a:t>
            </a:r>
          </a:p>
        </p:txBody>
      </p:sp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702A110F-FC5A-45F5-B9FA-3B57E4411300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 rotWithShape="1">
          <a:blip r:embed="rId2"/>
          <a:srcRect l="42812" t="10229" r="10469" b="36286"/>
          <a:stretch/>
        </p:blipFill>
        <p:spPr>
          <a:xfrm>
            <a:off x="1189037" y="1008762"/>
            <a:ext cx="4049714" cy="2535426"/>
          </a:xfrm>
          <a:prstGeom prst="rect">
            <a:avLst/>
          </a:prstGeom>
        </p:spPr>
      </p:pic>
      <p:pic>
        <p:nvPicPr>
          <p:cNvPr id="12" name="내용 개체 틀 11">
            <a:extLst>
              <a:ext uri="{FF2B5EF4-FFF2-40B4-BE49-F238E27FC236}">
                <a16:creationId xmlns:a16="http://schemas.microsoft.com/office/drawing/2014/main" id="{CF48C2D9-8D16-4492-8A12-C4F7DD771C40}"/>
              </a:ext>
            </a:extLst>
          </p:cNvPr>
          <p:cNvPicPr>
            <a:picLocks noGrp="1" noChangeAspect="1"/>
          </p:cNvPicPr>
          <p:nvPr>
            <p:ph sz="quarter" idx="16"/>
          </p:nvPr>
        </p:nvPicPr>
        <p:blipFill rotWithShape="1">
          <a:blip r:embed="rId3"/>
          <a:srcRect l="7188" t="27380" r="58203" b="46314"/>
          <a:stretch/>
        </p:blipFill>
        <p:spPr>
          <a:xfrm>
            <a:off x="1403032" y="3818954"/>
            <a:ext cx="4618427" cy="1927796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0CB5FE77-619F-4E63-A597-2B22DBB2083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1418" t="37083" r="40774" b="34055"/>
          <a:stretch/>
        </p:blipFill>
        <p:spPr>
          <a:xfrm>
            <a:off x="378922" y="3829627"/>
            <a:ext cx="949792" cy="1927796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D6B50702-B917-42DA-B7DF-760DC4304DB3}"/>
              </a:ext>
            </a:extLst>
          </p:cNvPr>
          <p:cNvSpPr/>
          <p:nvPr/>
        </p:nvSpPr>
        <p:spPr>
          <a:xfrm>
            <a:off x="492125" y="5600700"/>
            <a:ext cx="603250" cy="11033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4FBF4DC-7758-432F-88D4-72DF8CE5C96A}"/>
              </a:ext>
            </a:extLst>
          </p:cNvPr>
          <p:cNvSpPr txBox="1"/>
          <p:nvPr/>
        </p:nvSpPr>
        <p:spPr>
          <a:xfrm>
            <a:off x="1095375" y="5849238"/>
            <a:ext cx="4429991" cy="29341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dirty="0"/>
              <a:t>‘</a:t>
            </a:r>
            <a:r>
              <a:rPr lang="en-US" altLang="ko-KR" sz="1000" dirty="0" err="1"/>
              <a:t>UseSkill</a:t>
            </a:r>
            <a:r>
              <a:rPr lang="en-US" altLang="ko-KR" sz="1000" dirty="0"/>
              <a:t>’</a:t>
            </a:r>
            <a:r>
              <a:rPr lang="ko-KR" altLang="en-US" sz="1000" dirty="0"/>
              <a:t>함수에서 관련 함수들이 호출됨</a:t>
            </a:r>
            <a:r>
              <a:rPr lang="en-US" altLang="ko-KR" sz="1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521315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9A483AB-7059-41BB-BCF3-81EB35FC7301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u"/>
            </a:pPr>
            <a:r>
              <a:rPr lang="ko-KR" altLang="en-US" b="1" dirty="0" err="1"/>
              <a:t>느낌점</a:t>
            </a:r>
            <a:endParaRPr lang="en-US" altLang="ko-KR" b="1" dirty="0"/>
          </a:p>
          <a:p>
            <a:pPr>
              <a:buFont typeface="Wingdings" panose="05000000000000000000" pitchFamily="2" charset="2"/>
              <a:buChar char="ü"/>
            </a:pPr>
            <a:r>
              <a:rPr lang="ko-KR" altLang="en-US" sz="1200" dirty="0"/>
              <a:t>시스템 기획서를 작성하며 동시에 유니티로 구현하는 작업을 병행했다</a:t>
            </a:r>
            <a:r>
              <a:rPr lang="en-US" altLang="ko-KR" sz="1200" dirty="0"/>
              <a:t>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ko-KR" altLang="en-US" sz="1200" dirty="0"/>
              <a:t>구현하며 </a:t>
            </a:r>
            <a:r>
              <a:rPr lang="ko-KR" altLang="en-US" sz="1200" dirty="0" err="1"/>
              <a:t>느낀점은</a:t>
            </a:r>
            <a:r>
              <a:rPr lang="ko-KR" altLang="en-US" sz="1200" dirty="0"/>
              <a:t> 아무리 작은 목표라도 명확한 계획이 없다면 방황하게 된다는 것이다</a:t>
            </a:r>
            <a:r>
              <a:rPr lang="en-US" altLang="ko-KR" sz="1200" dirty="0"/>
              <a:t>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ko-KR" altLang="en-US" sz="1200" dirty="0"/>
              <a:t>이전 시스템 기획서는 당시 시스템에 대한 이해도가 낮은 탓에 명확한 방향성</a:t>
            </a:r>
            <a:r>
              <a:rPr lang="en-US" altLang="ko-KR" sz="1200" dirty="0"/>
              <a:t>(</a:t>
            </a:r>
            <a:r>
              <a:rPr lang="ko-KR" altLang="en-US" sz="1200" dirty="0"/>
              <a:t>계획</a:t>
            </a:r>
            <a:r>
              <a:rPr lang="en-US" altLang="ko-KR" sz="1200" dirty="0"/>
              <a:t>)</a:t>
            </a:r>
            <a:r>
              <a:rPr lang="ko-KR" altLang="en-US" sz="1200" dirty="0"/>
              <a:t>을 수립할 수 없었다</a:t>
            </a:r>
            <a:r>
              <a:rPr lang="en-US" altLang="ko-KR" sz="1200" dirty="0"/>
              <a:t>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ko-KR" altLang="en-US" sz="1200" dirty="0"/>
              <a:t>위 문제를 해결하기 위해 직접 구현하는 과정을 경험하려 했고 유니티 엔진에 대해 공부하게 되었다</a:t>
            </a:r>
            <a:r>
              <a:rPr lang="en-US" altLang="ko-KR" sz="1200" dirty="0"/>
              <a:t>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ko-KR" altLang="en-US" sz="1200" dirty="0"/>
              <a:t>덕분에 </a:t>
            </a:r>
            <a:r>
              <a:rPr lang="en-US" altLang="ko-KR" sz="1200" dirty="0"/>
              <a:t>100%</a:t>
            </a:r>
            <a:r>
              <a:rPr lang="ko-KR" altLang="en-US" sz="1200" dirty="0"/>
              <a:t>는 아니지만 이해한 지식을 바탕으로 새롭게 해당 문서를 작성할 수 있었다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605E8E6-94EB-4741-9A97-7AA0C0C00E2F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u"/>
            </a:pPr>
            <a:r>
              <a:rPr lang="ko-KR" altLang="en-US" b="1" dirty="0"/>
              <a:t>다음 목표</a:t>
            </a:r>
            <a:endParaRPr lang="en-US" altLang="ko-KR" b="1" dirty="0"/>
          </a:p>
          <a:p>
            <a:pPr>
              <a:buFont typeface="Wingdings" panose="05000000000000000000" pitchFamily="2" charset="2"/>
              <a:buChar char="ü"/>
            </a:pPr>
            <a:r>
              <a:rPr lang="en-US" altLang="ko-KR" sz="1200" dirty="0"/>
              <a:t>Player </a:t>
            </a:r>
            <a:r>
              <a:rPr lang="ko-KR" altLang="en-US" sz="1200" dirty="0"/>
              <a:t>스킬 구현</a:t>
            </a:r>
            <a:endParaRPr lang="en-US" altLang="ko-KR" sz="1200" dirty="0"/>
          </a:p>
          <a:p>
            <a:pPr>
              <a:buFont typeface="Wingdings" panose="05000000000000000000" pitchFamily="2" charset="2"/>
              <a:buChar char="ü"/>
            </a:pPr>
            <a:r>
              <a:rPr lang="en-US" altLang="ko-KR" sz="1200" dirty="0"/>
              <a:t>MySQL</a:t>
            </a:r>
            <a:r>
              <a:rPr lang="ko-KR" altLang="en-US" sz="1200" dirty="0"/>
              <a:t>을 활용해 로컬</a:t>
            </a:r>
            <a:r>
              <a:rPr lang="en-US" altLang="ko-KR" sz="1200" dirty="0"/>
              <a:t>DB</a:t>
            </a:r>
            <a:r>
              <a:rPr lang="ko-KR" altLang="en-US" sz="1200" dirty="0"/>
              <a:t>를 제작</a:t>
            </a:r>
            <a:endParaRPr lang="en-US" altLang="ko-KR" sz="1200" dirty="0"/>
          </a:p>
          <a:p>
            <a:pPr>
              <a:buFont typeface="Wingdings" panose="05000000000000000000" pitchFamily="2" charset="2"/>
              <a:buChar char="ü"/>
            </a:pPr>
            <a:r>
              <a:rPr lang="en-US" altLang="ko-KR" sz="1200" dirty="0"/>
              <a:t>DB</a:t>
            </a:r>
            <a:r>
              <a:rPr lang="ko-KR" altLang="en-US" sz="1200" dirty="0"/>
              <a:t>의 값을 통해 절차적 방 생성 알고리즘을 보완하고 안정적인 구현 방법을 찾기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4DFD9F68-20EA-4B34-BF95-D2978CADC5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마무리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A887056-45BC-4F7B-B070-FF7009058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E1EA6-FDF9-48F5-96A0-B840ABFA89DA}" type="slidenum">
              <a:rPr lang="ko-KR" altLang="en-US" smtClean="0"/>
              <a:pPr/>
              <a:t>19</a:t>
            </a:fld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B669756E-A2E8-42D9-A24C-DDDFCFD8E57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구현하며 느낀 점 </a:t>
            </a:r>
            <a:r>
              <a:rPr lang="en-US" altLang="ko-KR" dirty="0"/>
              <a:t>/ </a:t>
            </a:r>
            <a:r>
              <a:rPr lang="ko-KR" altLang="en-US" dirty="0"/>
              <a:t>다음 목표</a:t>
            </a:r>
          </a:p>
        </p:txBody>
      </p:sp>
    </p:spTree>
    <p:extLst>
      <p:ext uri="{BB962C8B-B14F-4D97-AF65-F5344CB8AC3E}">
        <p14:creationId xmlns:p14="http://schemas.microsoft.com/office/powerpoint/2010/main" val="37284645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0465AE-CB5A-4E3D-9E33-0EBAAB9BE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BBD08D5-550E-4335-BA9E-0B97CA9819D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algn="l"/>
            <a:r>
              <a:rPr lang="ko-KR" altLang="en-US" dirty="0"/>
              <a:t>게임 소개</a:t>
            </a:r>
            <a:endParaRPr lang="en-US" altLang="ko-KR" dirty="0"/>
          </a:p>
          <a:p>
            <a:pPr algn="l"/>
            <a:r>
              <a:rPr lang="ko-KR" altLang="en-US" dirty="0"/>
              <a:t>시스템 개요</a:t>
            </a:r>
            <a:endParaRPr lang="en-US" altLang="ko-KR" dirty="0"/>
          </a:p>
          <a:p>
            <a:pPr algn="l"/>
            <a:r>
              <a:rPr lang="ko-KR" altLang="en-US" dirty="0"/>
              <a:t>데이터</a:t>
            </a:r>
            <a:endParaRPr lang="en-US" altLang="ko-KR" dirty="0"/>
          </a:p>
          <a:p>
            <a:pPr algn="l"/>
            <a:r>
              <a:rPr lang="ko-KR" altLang="en-US" dirty="0"/>
              <a:t>캐릭터</a:t>
            </a:r>
            <a:endParaRPr lang="en-US" altLang="ko-KR" dirty="0"/>
          </a:p>
          <a:p>
            <a:pPr algn="l"/>
            <a:r>
              <a:rPr lang="ko-KR" altLang="en-US" dirty="0"/>
              <a:t>몬스터</a:t>
            </a:r>
            <a:endParaRPr lang="en-US" altLang="ko-KR" dirty="0"/>
          </a:p>
          <a:p>
            <a:pPr algn="l"/>
            <a:r>
              <a:rPr lang="ko-KR" altLang="en-US" dirty="0"/>
              <a:t>던전</a:t>
            </a:r>
            <a:endParaRPr lang="en-US" altLang="ko-KR" dirty="0"/>
          </a:p>
          <a:p>
            <a:pPr algn="l"/>
            <a:r>
              <a:rPr lang="ko-KR" altLang="en-US" dirty="0"/>
              <a:t>시간 컨텐츠</a:t>
            </a:r>
            <a:endParaRPr lang="en-US" altLang="ko-KR" dirty="0"/>
          </a:p>
          <a:p>
            <a:pPr algn="l"/>
            <a:r>
              <a:rPr lang="ko-KR" altLang="en-US" dirty="0"/>
              <a:t>기타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0141858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42A9746-A67E-46D0-8279-BE4128FE3694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sz="1600" b="1" dirty="0"/>
              <a:t>&lt;</a:t>
            </a:r>
            <a:r>
              <a:rPr lang="ko-KR" altLang="en-US" sz="1600" b="1" dirty="0"/>
              <a:t>기획 의도</a:t>
            </a:r>
            <a:r>
              <a:rPr lang="en-US" altLang="ko-KR" sz="1600" b="1" dirty="0"/>
              <a:t>&gt;</a:t>
            </a:r>
          </a:p>
          <a:p>
            <a:pPr marL="85725" indent="-85725">
              <a:lnSpc>
                <a:spcPct val="150000"/>
              </a:lnSpc>
              <a:buFontTx/>
              <a:buChar char="-"/>
            </a:pPr>
            <a:r>
              <a:rPr lang="ko-KR" altLang="en-US" sz="1400" dirty="0" err="1"/>
              <a:t>로그라이크</a:t>
            </a:r>
            <a:r>
              <a:rPr lang="ko-KR" altLang="en-US" sz="1400" dirty="0"/>
              <a:t> 장르 특유의 짧은 플레이 타임이 모바일 환경과 잘 어울린다고 판단</a:t>
            </a:r>
            <a:endParaRPr lang="en-US" altLang="ko-KR" sz="1400" dirty="0"/>
          </a:p>
          <a:p>
            <a:pPr marL="85725" indent="-85725">
              <a:lnSpc>
                <a:spcPct val="150000"/>
              </a:lnSpc>
              <a:buFontTx/>
              <a:buChar char="-"/>
            </a:pPr>
            <a:r>
              <a:rPr lang="ko-KR" altLang="en-US" sz="1400" dirty="0"/>
              <a:t>모바일 플랫폼에 맞춰 </a:t>
            </a:r>
            <a:r>
              <a:rPr lang="ko-KR" altLang="en-US" sz="1400" b="1" dirty="0">
                <a:solidFill>
                  <a:srgbClr val="FF0000"/>
                </a:solidFill>
              </a:rPr>
              <a:t>조작의 간소화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pPr marL="85725" indent="-85725">
              <a:lnSpc>
                <a:spcPct val="150000"/>
              </a:lnSpc>
              <a:buFontTx/>
              <a:buChar char="-"/>
            </a:pPr>
            <a:r>
              <a:rPr lang="ko-KR" altLang="en-US" sz="1400" dirty="0" err="1"/>
              <a:t>로그라이크</a:t>
            </a:r>
            <a:r>
              <a:rPr lang="ko-KR" altLang="en-US" sz="1400" dirty="0"/>
              <a:t> 장르의 경험이 없는 초심자의 입문 게임으로 자리잡는 것을 목표로 함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2FB0215D-C929-4F26-83A3-75449E003BB5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600" b="1" dirty="0"/>
              <a:t>&lt;</a:t>
            </a:r>
            <a:r>
              <a:rPr lang="ko-KR" altLang="en-US" sz="1600" b="1" dirty="0"/>
              <a:t>목표</a:t>
            </a:r>
            <a:r>
              <a:rPr lang="en-US" altLang="ko-KR" sz="1600" b="1" dirty="0"/>
              <a:t>&gt;</a:t>
            </a:r>
          </a:p>
          <a:p>
            <a:pPr marL="85725" indent="-85725">
              <a:lnSpc>
                <a:spcPct val="150000"/>
              </a:lnSpc>
              <a:buFontTx/>
              <a:buChar char="-"/>
            </a:pPr>
            <a:r>
              <a:rPr lang="ko-KR" altLang="en-US" sz="1400" dirty="0"/>
              <a:t>간단한 조작 </a:t>
            </a:r>
            <a:r>
              <a:rPr lang="en-US" altLang="ko-KR" sz="1400" dirty="0"/>
              <a:t>(RPG</a:t>
            </a:r>
            <a:r>
              <a:rPr lang="ko-KR" altLang="en-US" sz="1400" dirty="0"/>
              <a:t> 게임의 기본적인 조작 방식 채택</a:t>
            </a:r>
            <a:r>
              <a:rPr lang="en-US" altLang="ko-KR" sz="1400" dirty="0"/>
              <a:t>)</a:t>
            </a:r>
            <a:r>
              <a:rPr lang="ko-KR" altLang="en-US" sz="1400" dirty="0"/>
              <a:t>을 통한 쉽게 게임에 적응 할 수 있는 환경 조성</a:t>
            </a:r>
            <a:endParaRPr lang="en-US" altLang="ko-KR" sz="1400" dirty="0"/>
          </a:p>
          <a:p>
            <a:pPr marL="85725" indent="-85725">
              <a:lnSpc>
                <a:spcPct val="150000"/>
              </a:lnSpc>
              <a:buFontTx/>
              <a:buChar char="-"/>
            </a:pPr>
            <a:r>
              <a:rPr lang="ko-KR" altLang="en-US" sz="1400" dirty="0"/>
              <a:t>착용하는 무기에 따라 달라지는 액션</a:t>
            </a:r>
            <a:r>
              <a:rPr lang="en-US" altLang="ko-KR" sz="1400" dirty="0"/>
              <a:t>, </a:t>
            </a:r>
            <a:r>
              <a:rPr lang="ko-KR" altLang="en-US" sz="1400" dirty="0"/>
              <a:t>전투</a:t>
            </a:r>
            <a:endParaRPr lang="en-US" altLang="ko-KR" sz="1400" dirty="0"/>
          </a:p>
          <a:p>
            <a:pPr marL="85725" indent="-85725">
              <a:lnSpc>
                <a:spcPct val="150000"/>
              </a:lnSpc>
              <a:buFontTx/>
              <a:buChar char="-"/>
            </a:pPr>
            <a:r>
              <a:rPr lang="ko-KR" altLang="en-US" sz="1400" b="1" dirty="0">
                <a:solidFill>
                  <a:srgbClr val="FF0000"/>
                </a:solidFill>
              </a:rPr>
              <a:t>높은 몬스터 공략난이도를 캐릭터 스킬과 유저의 컨트롤 숙련도를 활용해 극복하는 게임성 구현</a:t>
            </a:r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8816056E-C9D4-43AF-B992-DBDCEA69D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소개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A4AB57E8-1249-4EA2-A632-EED8FB516EB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게임소개 </a:t>
            </a:r>
            <a:r>
              <a:rPr lang="en-US" altLang="ko-KR" dirty="0"/>
              <a:t>/ </a:t>
            </a:r>
            <a:r>
              <a:rPr lang="ko-KR" altLang="en-US" dirty="0"/>
              <a:t>기획의도와 목표</a:t>
            </a:r>
          </a:p>
        </p:txBody>
      </p:sp>
      <p:graphicFrame>
        <p:nvGraphicFramePr>
          <p:cNvPr id="9" name="내용 개체 틀 53">
            <a:extLst>
              <a:ext uri="{FF2B5EF4-FFF2-40B4-BE49-F238E27FC236}">
                <a16:creationId xmlns:a16="http://schemas.microsoft.com/office/drawing/2014/main" id="{1E9BE65A-18C8-4605-B719-84050B5351AE}"/>
              </a:ext>
            </a:extLst>
          </p:cNvPr>
          <p:cNvGraphicFramePr>
            <a:graphicFrameLocks noGrp="1"/>
          </p:cNvGraphicFramePr>
          <p:nvPr>
            <p:ph sz="quarter" idx="16"/>
            <p:extLst>
              <p:ext uri="{D42A27DB-BD31-4B8C-83A1-F6EECF244321}">
                <p14:modId xmlns:p14="http://schemas.microsoft.com/office/powerpoint/2010/main" val="1000583967"/>
              </p:ext>
            </p:extLst>
          </p:nvPr>
        </p:nvGraphicFramePr>
        <p:xfrm>
          <a:off x="525752" y="3643313"/>
          <a:ext cx="5308973" cy="25627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9209">
                  <a:extLst>
                    <a:ext uri="{9D8B030D-6E8A-4147-A177-3AD203B41FA5}">
                      <a16:colId xmlns:a16="http://schemas.microsoft.com/office/drawing/2014/main" val="3521566501"/>
                    </a:ext>
                  </a:extLst>
                </a:gridCol>
                <a:gridCol w="1915279">
                  <a:extLst>
                    <a:ext uri="{9D8B030D-6E8A-4147-A177-3AD203B41FA5}">
                      <a16:colId xmlns:a16="http://schemas.microsoft.com/office/drawing/2014/main" val="3014147884"/>
                    </a:ext>
                  </a:extLst>
                </a:gridCol>
                <a:gridCol w="848770">
                  <a:extLst>
                    <a:ext uri="{9D8B030D-6E8A-4147-A177-3AD203B41FA5}">
                      <a16:colId xmlns:a16="http://schemas.microsoft.com/office/drawing/2014/main" val="2851039772"/>
                    </a:ext>
                  </a:extLst>
                </a:gridCol>
                <a:gridCol w="1805715">
                  <a:extLst>
                    <a:ext uri="{9D8B030D-6E8A-4147-A177-3AD203B41FA5}">
                      <a16:colId xmlns:a16="http://schemas.microsoft.com/office/drawing/2014/main" val="3710806594"/>
                    </a:ext>
                  </a:extLst>
                </a:gridCol>
              </a:tblGrid>
              <a:tr h="38024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장르</a:t>
                      </a:r>
                    </a:p>
                  </a:txBody>
                  <a:tcPr marL="138455" marR="138455" marT="69233" marB="6923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로그 라이트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싱글 게임</a:t>
                      </a:r>
                    </a:p>
                  </a:txBody>
                  <a:tcPr marL="138455" marR="138455" marT="69233" marB="6923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시점</a:t>
                      </a:r>
                    </a:p>
                  </a:txBody>
                  <a:tcPr marL="138455" marR="138455" marT="69233" marB="6923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인칭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탑 뷰</a:t>
                      </a:r>
                    </a:p>
                  </a:txBody>
                  <a:tcPr marL="138455" marR="138455" marT="69233" marB="6923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815985"/>
                  </a:ext>
                </a:extLst>
              </a:tr>
              <a:tr h="65173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디자인</a:t>
                      </a:r>
                    </a:p>
                  </a:txBody>
                  <a:tcPr marL="138455" marR="138455" marT="69233" marB="6923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스팀 펑크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/ SF , 2D,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도트</a:t>
                      </a:r>
                    </a:p>
                  </a:txBody>
                  <a:tcPr marL="138455" marR="138455" marT="69233" marB="6923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플랫폼</a:t>
                      </a:r>
                    </a:p>
                  </a:txBody>
                  <a:tcPr marL="138455" marR="138455" marT="69233" marB="6923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모바일</a:t>
                      </a:r>
                    </a:p>
                  </a:txBody>
                  <a:tcPr marL="138455" marR="138455" marT="69233" marB="6923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2834895"/>
                  </a:ext>
                </a:extLst>
              </a:tr>
              <a:tr h="65173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방향성</a:t>
                      </a:r>
                    </a:p>
                  </a:txBody>
                  <a:tcPr marL="138455" marR="138455" marT="69233" marB="6923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간단한 조작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높은 게임 난이도</a:t>
                      </a:r>
                    </a:p>
                  </a:txBody>
                  <a:tcPr marL="138455" marR="138455" marT="69233" marB="6923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권장 사양</a:t>
                      </a:r>
                    </a:p>
                  </a:txBody>
                  <a:tcPr marL="138455" marR="138455" marT="69233" marB="6923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중간</a:t>
                      </a:r>
                    </a:p>
                  </a:txBody>
                  <a:tcPr marL="138455" marR="138455" marT="69233" marB="6923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5063545"/>
                  </a:ext>
                </a:extLst>
              </a:tr>
              <a:tr h="87684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 err="1">
                          <a:solidFill>
                            <a:schemeClr val="tx1"/>
                          </a:solidFill>
                        </a:rPr>
                        <a:t>차별점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138455" marR="138455" marT="69233" marB="6923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lvl="0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로그 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라이크의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어려운 </a:t>
                      </a:r>
                      <a:r>
                        <a:rPr lang="ko-KR" altLang="en-US" sz="1200" b="1" dirty="0">
                          <a:solidFill>
                            <a:srgbClr val="FF0000"/>
                          </a:solidFill>
                        </a:rPr>
                        <a:t>게임 난이도를</a:t>
                      </a:r>
                      <a:r>
                        <a:rPr lang="en-US" altLang="ko-KR" sz="1200" b="1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ko-KR" altLang="en-US" sz="1200" b="1" dirty="0">
                          <a:solidFill>
                            <a:srgbClr val="FF0000"/>
                          </a:solidFill>
                        </a:rPr>
                        <a:t>캐릭터 육성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을 통해 완화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vl="0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rgbClr val="FF0000"/>
                          </a:solidFill>
                        </a:rPr>
                        <a:t>시간을 조종하는 스킬 액션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을 통해 차별화 시도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vl="0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도트 그래픽의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SF(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스팀 펑크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디자인으로 시각적 차별화 부여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92448264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249DFCD-563C-4611-AA7F-4B0B939DF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E1EA6-FDF9-48F5-96A0-B840ABFA89DA}" type="slidenum">
              <a:rPr lang="ko-KR" altLang="en-US" smtClean="0"/>
              <a:pPr/>
              <a:t>3</a:t>
            </a:fld>
            <a:endParaRPr lang="ko-KR" altLang="en-US" dirty="0"/>
          </a:p>
        </p:txBody>
      </p:sp>
      <p:pic>
        <p:nvPicPr>
          <p:cNvPr id="11" name="내용 개체 틀 21" descr="표지판, 거리, 방이(가) 표시된 사진&#10;&#10;자동 생성된 설명">
            <a:extLst>
              <a:ext uri="{FF2B5EF4-FFF2-40B4-BE49-F238E27FC236}">
                <a16:creationId xmlns:a16="http://schemas.microsoft.com/office/drawing/2014/main" id="{DA5D6381-6A00-47BA-BFBF-5314F21EC2BD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027" y="1038224"/>
            <a:ext cx="4433734" cy="2476502"/>
          </a:xfrm>
        </p:spPr>
      </p:pic>
    </p:spTree>
    <p:extLst>
      <p:ext uri="{BB962C8B-B14F-4D97-AF65-F5344CB8AC3E}">
        <p14:creationId xmlns:p14="http://schemas.microsoft.com/office/powerpoint/2010/main" val="4096252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E0EBA09-1811-4202-BEEE-DFCC956C26FA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 anchor="ctr"/>
          <a:lstStyle/>
          <a:p>
            <a:pPr>
              <a:lnSpc>
                <a:spcPct val="150000"/>
              </a:lnSpc>
            </a:pPr>
            <a:r>
              <a:rPr lang="ko-KR" altLang="en-US" sz="1400" dirty="0"/>
              <a:t>게임 구현 엔진 </a:t>
            </a:r>
            <a:r>
              <a:rPr lang="en-US" altLang="ko-KR" sz="1400" dirty="0"/>
              <a:t>: </a:t>
            </a:r>
            <a:r>
              <a:rPr lang="ko-KR" altLang="en-US" sz="1400" dirty="0"/>
              <a:t>유니티 </a:t>
            </a:r>
            <a:r>
              <a:rPr lang="en-US" altLang="ko-KR" sz="1400" dirty="0"/>
              <a:t>2D</a:t>
            </a:r>
          </a:p>
          <a:p>
            <a:pPr lvl="1">
              <a:lnSpc>
                <a:spcPct val="150000"/>
              </a:lnSpc>
            </a:pPr>
            <a:r>
              <a:rPr lang="ko-KR" altLang="en-US" sz="900" dirty="0"/>
              <a:t>다른 프로그램</a:t>
            </a:r>
            <a:r>
              <a:rPr lang="en-US" altLang="ko-KR" sz="900" dirty="0"/>
              <a:t>(</a:t>
            </a:r>
            <a:r>
              <a:rPr lang="ko-KR" altLang="en-US" sz="900" dirty="0"/>
              <a:t>다이렉트 </a:t>
            </a:r>
            <a:r>
              <a:rPr lang="en-US" altLang="ko-KR" sz="900" dirty="0"/>
              <a:t>2D,</a:t>
            </a:r>
            <a:r>
              <a:rPr lang="ko-KR" altLang="en-US" sz="900" dirty="0"/>
              <a:t> </a:t>
            </a:r>
            <a:r>
              <a:rPr lang="ko-KR" altLang="en-US" sz="900" dirty="0" err="1"/>
              <a:t>언리얼엔진</a:t>
            </a:r>
            <a:r>
              <a:rPr lang="en-US" altLang="ko-KR" sz="900" dirty="0"/>
              <a:t>)</a:t>
            </a:r>
            <a:r>
              <a:rPr lang="ko-KR" altLang="en-US" sz="900" dirty="0"/>
              <a:t>에 비해 학습난이도가 낮고 빠른 개발 진행이 가능할 것이라 판단</a:t>
            </a:r>
            <a:endParaRPr lang="en-US" altLang="ko-KR" sz="900" dirty="0"/>
          </a:p>
          <a:p>
            <a:pPr lvl="1">
              <a:lnSpc>
                <a:spcPct val="150000"/>
              </a:lnSpc>
            </a:pPr>
            <a:r>
              <a:rPr lang="ko-KR" altLang="en-US" sz="900" dirty="0"/>
              <a:t>유니티 자체에서 지원하는 기능들을 사용하면 대부분 구현 가능한 기능들의 게임이라 생각함</a:t>
            </a:r>
            <a:endParaRPr lang="en-US" altLang="ko-KR" sz="900" dirty="0"/>
          </a:p>
          <a:p>
            <a:pPr lvl="1">
              <a:lnSpc>
                <a:spcPct val="150000"/>
              </a:lnSpc>
            </a:pPr>
            <a:r>
              <a:rPr lang="ko-KR" altLang="en-US" sz="900" dirty="0"/>
              <a:t>유니티 자체에 모바일</a:t>
            </a:r>
            <a:r>
              <a:rPr lang="en-US" altLang="ko-KR" sz="900" dirty="0"/>
              <a:t>(</a:t>
            </a:r>
            <a:r>
              <a:rPr lang="ko-KR" altLang="en-US" sz="900" dirty="0"/>
              <a:t>안드로이드</a:t>
            </a:r>
            <a:r>
              <a:rPr lang="en-US" altLang="ko-KR" sz="900" dirty="0"/>
              <a:t>, IOS)</a:t>
            </a:r>
            <a:r>
              <a:rPr lang="ko-KR" altLang="en-US" sz="900" dirty="0"/>
              <a:t>로 빌드해 주는 시스템으로 자체 테스트가 가능함</a:t>
            </a:r>
            <a:endParaRPr lang="en-US" altLang="ko-KR" sz="900" dirty="0"/>
          </a:p>
        </p:txBody>
      </p:sp>
      <p:pic>
        <p:nvPicPr>
          <p:cNvPr id="15" name="내용 개체 틀 14">
            <a:extLst>
              <a:ext uri="{FF2B5EF4-FFF2-40B4-BE49-F238E27FC236}">
                <a16:creationId xmlns:a16="http://schemas.microsoft.com/office/drawing/2014/main" id="{0B0A1105-75A0-402A-8159-E1770CC81F93}"/>
              </a:ext>
            </a:extLst>
          </p:cNvPr>
          <p:cNvPicPr>
            <a:picLocks noGrp="1" noChangeAspect="1"/>
          </p:cNvPicPr>
          <p:nvPr>
            <p:ph sz="quarter"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730" y="2423733"/>
            <a:ext cx="5666676" cy="1316620"/>
          </a:xfrm>
        </p:spPr>
      </p:pic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EDA26F73-6ED1-45F8-8628-24B916CD3207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 anchor="ctr"/>
          <a:lstStyle/>
          <a:p>
            <a:pPr>
              <a:lnSpc>
                <a:spcPct val="150000"/>
              </a:lnSpc>
            </a:pPr>
            <a:r>
              <a:rPr lang="ko-KR" altLang="en-US" sz="1400" dirty="0"/>
              <a:t>게임내 핵심 시스템 </a:t>
            </a:r>
            <a:r>
              <a:rPr lang="en-US" altLang="ko-KR" sz="1400" dirty="0"/>
              <a:t>: </a:t>
            </a:r>
            <a:r>
              <a:rPr lang="ko-KR" altLang="en-US" sz="1400" dirty="0"/>
              <a:t>던전 랜덤 생성</a:t>
            </a:r>
            <a:r>
              <a:rPr lang="en-US" altLang="ko-KR" sz="1400" dirty="0"/>
              <a:t>, </a:t>
            </a:r>
            <a:r>
              <a:rPr lang="ko-KR" altLang="en-US" sz="1400" dirty="0"/>
              <a:t>몬스터 </a:t>
            </a:r>
            <a:r>
              <a:rPr lang="en-US" altLang="ko-KR" sz="1400" dirty="0"/>
              <a:t>AI, </a:t>
            </a:r>
            <a:r>
              <a:rPr lang="ko-KR" altLang="en-US" sz="1400" dirty="0"/>
              <a:t>플레이어 스킬</a:t>
            </a:r>
            <a:endParaRPr lang="en-US" altLang="ko-KR" sz="1400" dirty="0"/>
          </a:p>
          <a:p>
            <a:pPr lvl="1">
              <a:lnSpc>
                <a:spcPct val="150000"/>
              </a:lnSpc>
            </a:pPr>
            <a:r>
              <a:rPr lang="ko-KR" altLang="en-US" sz="900" dirty="0"/>
              <a:t>던전 랜덤 생성은 </a:t>
            </a:r>
            <a:r>
              <a:rPr lang="ko-KR" altLang="en-US" sz="900" dirty="0" err="1"/>
              <a:t>로그라이크</a:t>
            </a:r>
            <a:r>
              <a:rPr lang="ko-KR" altLang="en-US" sz="900" dirty="0"/>
              <a:t> 게임에 핵심 시스템으로 이 기능을 구현할 게임에서 어떻게 활용할 것인지 정리할 예정</a:t>
            </a:r>
            <a:endParaRPr lang="en-US" altLang="ko-KR" sz="900" dirty="0"/>
          </a:p>
          <a:p>
            <a:pPr lvl="1">
              <a:lnSpc>
                <a:spcPct val="150000"/>
              </a:lnSpc>
            </a:pPr>
            <a:r>
              <a:rPr lang="ko-KR" altLang="en-US" sz="900" dirty="0"/>
              <a:t>몬스터 </a:t>
            </a:r>
            <a:r>
              <a:rPr lang="en-US" altLang="ko-KR" sz="900" dirty="0"/>
              <a:t>AI</a:t>
            </a:r>
            <a:r>
              <a:rPr lang="ko-KR" altLang="en-US" sz="900" dirty="0"/>
              <a:t>는 </a:t>
            </a:r>
            <a:r>
              <a:rPr lang="en-US" altLang="ko-KR" sz="900" dirty="0"/>
              <a:t>PVE </a:t>
            </a:r>
            <a:r>
              <a:rPr lang="ko-KR" altLang="en-US" sz="900" dirty="0"/>
              <a:t>컨텐츠에서 매우 중요한 시스템으로 기존 다른 </a:t>
            </a:r>
            <a:r>
              <a:rPr lang="en-US" altLang="ko-KR" sz="900" dirty="0"/>
              <a:t>RPG </a:t>
            </a:r>
            <a:r>
              <a:rPr lang="ko-KR" altLang="en-US" sz="900" dirty="0"/>
              <a:t>게임들의 몬스터와 달리 샌드백 처럼 맞기만 하지 않고 플레이어가 몬스터와 경쟁 할 수 있도록 하기 위해 플레이어가 사용가능한 액션을 몬스터도 할 수 있도록 할 예정</a:t>
            </a:r>
            <a:endParaRPr lang="en-US" altLang="ko-KR" sz="900" dirty="0"/>
          </a:p>
          <a:p>
            <a:pPr lvl="1">
              <a:lnSpc>
                <a:spcPct val="150000"/>
              </a:lnSpc>
            </a:pPr>
            <a:r>
              <a:rPr lang="ko-KR" altLang="en-US" sz="900" dirty="0"/>
              <a:t>스킬은 해당 </a:t>
            </a:r>
            <a:r>
              <a:rPr lang="ko-KR" altLang="en-US" sz="900" dirty="0" err="1"/>
              <a:t>로그라이크</a:t>
            </a:r>
            <a:r>
              <a:rPr lang="ko-KR" altLang="en-US" sz="900" dirty="0"/>
              <a:t> 게임이 다른 </a:t>
            </a:r>
            <a:r>
              <a:rPr lang="ko-KR" altLang="en-US" sz="900" dirty="0" err="1"/>
              <a:t>로그라이크</a:t>
            </a:r>
            <a:r>
              <a:rPr lang="ko-KR" altLang="en-US" sz="900" dirty="0"/>
              <a:t> 게임과 차별화 될 수 있는 장치로 현재 구상중인 스킬의 핵심 </a:t>
            </a:r>
            <a:r>
              <a:rPr lang="ko-KR" altLang="en-US" sz="900" dirty="0" err="1"/>
              <a:t>매커니즘과</a:t>
            </a:r>
            <a:r>
              <a:rPr lang="ko-KR" altLang="en-US" sz="900" dirty="0"/>
              <a:t> 연출 방식을 정리할 예정</a:t>
            </a:r>
            <a:endParaRPr lang="en-US" altLang="ko-KR" sz="900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1019C247-AC28-46DE-98AE-959C494C4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시스템 개요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36984655-1DB7-407A-AA25-FAF5046C8A2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현재 목표로 하는 것</a:t>
            </a:r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716032A5-5CD1-4263-A4FF-CF175EF0DA9C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 rotWithShape="1">
          <a:blip r:embed="rId3"/>
          <a:srcRect t="42877" r="67720" b="20440"/>
          <a:stretch/>
        </p:blipFill>
        <p:spPr>
          <a:xfrm>
            <a:off x="453314" y="4325112"/>
            <a:ext cx="1544889" cy="1905554"/>
          </a:xfrm>
          <a:prstGeom prst="rect">
            <a:avLst/>
          </a:prstGeom>
        </p:spPr>
      </p:pic>
      <p:pic>
        <p:nvPicPr>
          <p:cNvPr id="1042" name="Picture 18" descr="2020 WORLD IT SHOW">
            <a:extLst>
              <a:ext uri="{FF2B5EF4-FFF2-40B4-BE49-F238E27FC236}">
                <a16:creationId xmlns:a16="http://schemas.microsoft.com/office/drawing/2014/main" id="{F3421743-6FE7-4F2B-B630-427D499D5D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40" t="12540" r="12540" b="12540"/>
          <a:stretch/>
        </p:blipFill>
        <p:spPr bwMode="auto">
          <a:xfrm>
            <a:off x="1781556" y="904875"/>
            <a:ext cx="2859024" cy="1518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81AC852-ACEF-447A-B3A4-57247A45551A}"/>
              </a:ext>
            </a:extLst>
          </p:cNvPr>
          <p:cNvSpPr txBox="1"/>
          <p:nvPr/>
        </p:nvSpPr>
        <p:spPr>
          <a:xfrm>
            <a:off x="453314" y="3740353"/>
            <a:ext cx="73449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몬스터 </a:t>
            </a:r>
            <a:r>
              <a:rPr lang="en-US" altLang="ko-KR" sz="1000" dirty="0"/>
              <a:t>AI</a:t>
            </a:r>
            <a:endParaRPr lang="ko-KR" altLang="en-US" sz="10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88ED209-65E2-4A68-AFA9-AD94D6D87353}"/>
              </a:ext>
            </a:extLst>
          </p:cNvPr>
          <p:cNvSpPr txBox="1"/>
          <p:nvPr/>
        </p:nvSpPr>
        <p:spPr>
          <a:xfrm>
            <a:off x="1998203" y="3740353"/>
            <a:ext cx="117211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/>
              <a:t>던전 절차적 생성</a:t>
            </a:r>
            <a:endParaRPr lang="ko-KR" altLang="en-US" sz="10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AEF44AA-1552-48A2-BDAF-23B341C0D0E0}"/>
              </a:ext>
            </a:extLst>
          </p:cNvPr>
          <p:cNvSpPr txBox="1"/>
          <p:nvPr/>
        </p:nvSpPr>
        <p:spPr>
          <a:xfrm>
            <a:off x="4772479" y="3740353"/>
            <a:ext cx="13003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스킬 핵심 </a:t>
            </a:r>
            <a:r>
              <a:rPr lang="ko-KR" altLang="en-US" sz="1000" dirty="0" err="1"/>
              <a:t>매커니즘</a:t>
            </a:r>
            <a:br>
              <a:rPr lang="en-US" altLang="ko-KR" sz="1000" dirty="0"/>
            </a:br>
            <a:r>
              <a:rPr lang="en-US" altLang="ko-KR" sz="1000" dirty="0"/>
              <a:t>&amp; </a:t>
            </a:r>
            <a:r>
              <a:rPr lang="ko-KR" altLang="en-US" sz="1000" dirty="0"/>
              <a:t>연출 방식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8FAC369-1FFC-4EEF-9B95-0C23EC5CCD3F}"/>
              </a:ext>
            </a:extLst>
          </p:cNvPr>
          <p:cNvSpPr txBox="1"/>
          <p:nvPr/>
        </p:nvSpPr>
        <p:spPr>
          <a:xfrm>
            <a:off x="2077007" y="4784475"/>
            <a:ext cx="3857449" cy="98591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/>
              <a:t>&lt;</a:t>
            </a:r>
            <a:r>
              <a:rPr lang="ko-KR" altLang="en-US" sz="1000" dirty="0"/>
              <a:t>참고 서적</a:t>
            </a:r>
            <a:r>
              <a:rPr lang="en-US" altLang="ko-KR" sz="1000" dirty="0"/>
              <a:t>&gt;</a:t>
            </a:r>
          </a:p>
          <a:p>
            <a:pPr>
              <a:lnSpc>
                <a:spcPct val="150000"/>
              </a:lnSpc>
            </a:pPr>
            <a:r>
              <a:rPr lang="ko-KR" altLang="en-US" sz="1000" dirty="0" err="1"/>
              <a:t>로그라이크</a:t>
            </a:r>
            <a:r>
              <a:rPr lang="ko-KR" altLang="en-US" sz="1000" dirty="0"/>
              <a:t> 장르의 이해를 시작으로 절차적 생성으로 만들 수 있는 게임내 컨텐츠의 구현방법을 정리해 두고 있다</a:t>
            </a:r>
            <a:r>
              <a:rPr lang="en-US" altLang="ko-KR" sz="10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00" dirty="0"/>
              <a:t>절차적 생성을 유니티로 구현하기 위해 참고하려고 한다</a:t>
            </a:r>
            <a:r>
              <a:rPr lang="en-US" altLang="ko-KR" sz="1000" dirty="0"/>
              <a:t>.</a:t>
            </a:r>
          </a:p>
        </p:txBody>
      </p:sp>
      <p:sp>
        <p:nvSpPr>
          <p:cNvPr id="19" name="슬라이드 번호 개체 틀 18">
            <a:extLst>
              <a:ext uri="{FF2B5EF4-FFF2-40B4-BE49-F238E27FC236}">
                <a16:creationId xmlns:a16="http://schemas.microsoft.com/office/drawing/2014/main" id="{907F0810-43FB-4193-B2E7-453C1E151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E1EA6-FDF9-48F5-96A0-B840ABFA89DA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52847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내용 개체 틀 8" descr="실외, 건물, 돌, 앉아있는이(가) 표시된 사진&#10;&#10;자동 생성된 설명">
            <a:extLst>
              <a:ext uri="{FF2B5EF4-FFF2-40B4-BE49-F238E27FC236}">
                <a16:creationId xmlns:a16="http://schemas.microsoft.com/office/drawing/2014/main" id="{D72EF244-DAE2-4791-9A40-8988A1C23AC7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37" t="18607" r="3917" b="16873"/>
          <a:stretch/>
        </p:blipFill>
        <p:spPr>
          <a:xfrm>
            <a:off x="710258" y="1377521"/>
            <a:ext cx="2488414" cy="1385911"/>
          </a:xfr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DB2C4CA-FEBD-4BE0-A6FF-EA6EFEA3C945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000" dirty="0"/>
              <a:t>&lt;</a:t>
            </a:r>
            <a:r>
              <a:rPr lang="ko-KR" altLang="en-US" sz="1000" dirty="0"/>
              <a:t>기획 내용</a:t>
            </a:r>
            <a:r>
              <a:rPr lang="en-US" altLang="ko-KR" sz="1000" dirty="0"/>
              <a:t>&gt;</a:t>
            </a:r>
          </a:p>
          <a:p>
            <a:pPr>
              <a:lnSpc>
                <a:spcPct val="150000"/>
              </a:lnSpc>
            </a:pPr>
            <a:r>
              <a:rPr lang="ko-KR" altLang="en-US" sz="1000" dirty="0"/>
              <a:t>유저가 직접 캐릭터를 조작해 던전에 진입하여 게임을 플레이함 </a:t>
            </a:r>
            <a:r>
              <a:rPr lang="en-US" altLang="ko-KR" sz="1000" dirty="0"/>
              <a:t>(PC MORPG </a:t>
            </a:r>
            <a:r>
              <a:rPr lang="ko-KR" altLang="en-US" sz="1000" dirty="0"/>
              <a:t>방식</a:t>
            </a:r>
            <a:r>
              <a:rPr lang="en-US" altLang="ko-KR" sz="1000" dirty="0"/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1000" dirty="0"/>
              <a:t>전투시 공격대상을 설정하는 것을 시스템으로 돕는다</a:t>
            </a:r>
            <a:r>
              <a:rPr lang="en-US" altLang="ko-KR" sz="10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00" dirty="0"/>
              <a:t>몬스터의 공격 방식</a:t>
            </a:r>
            <a:r>
              <a:rPr lang="en-US" altLang="ko-KR" sz="1000" dirty="0"/>
              <a:t>, </a:t>
            </a:r>
            <a:r>
              <a:rPr lang="ko-KR" altLang="en-US" sz="1000" dirty="0"/>
              <a:t>패턴을 유저가 회피하기 어렵게 제작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ko-KR" altLang="en-US" sz="1000" dirty="0"/>
              <a:t>방의 상태가 전투 중일 경우 유저는 지속적인 데미지를 받는다</a:t>
            </a:r>
            <a:r>
              <a:rPr lang="en-US" altLang="ko-KR" sz="1000" dirty="0"/>
              <a:t>. </a:t>
            </a:r>
            <a:br>
              <a:rPr lang="en-US" altLang="ko-KR" sz="1000" dirty="0"/>
            </a:br>
            <a:r>
              <a:rPr lang="en-US" altLang="ko-KR" sz="1000" dirty="0"/>
              <a:t>(</a:t>
            </a:r>
            <a:r>
              <a:rPr lang="ko-KR" altLang="en-US" sz="1000" dirty="0"/>
              <a:t>방을 클리어하면 보상으로 잃은 체력을 일부 회복</a:t>
            </a:r>
            <a:r>
              <a:rPr lang="en-US" altLang="ko-KR" sz="1000" dirty="0"/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1000" dirty="0"/>
              <a:t>유저가 클리어한 방의 개수만큼 보상을 획득 </a:t>
            </a:r>
            <a:r>
              <a:rPr lang="en-US" altLang="ko-KR" sz="1000" dirty="0"/>
              <a:t>( </a:t>
            </a:r>
            <a:r>
              <a:rPr lang="ko-KR" altLang="en-US" sz="1000" dirty="0"/>
              <a:t>경험치</a:t>
            </a:r>
            <a:r>
              <a:rPr lang="en-US" altLang="ko-KR" sz="1000" dirty="0"/>
              <a:t>, </a:t>
            </a:r>
            <a:r>
              <a:rPr lang="ko-KR" altLang="en-US" sz="1000" dirty="0"/>
              <a:t>골드 </a:t>
            </a:r>
            <a:r>
              <a:rPr lang="en-US" altLang="ko-KR" sz="1000" dirty="0"/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1000" dirty="0"/>
              <a:t>던전 랜덤 생성 범위와 아이템 랜덤 생성의 범위를 제한한다</a:t>
            </a:r>
            <a:r>
              <a:rPr lang="en-US" altLang="ko-KR" sz="1000" dirty="0"/>
              <a:t>. (</a:t>
            </a:r>
            <a:r>
              <a:rPr lang="ko-KR" altLang="en-US" sz="1000" dirty="0"/>
              <a:t>페이지 </a:t>
            </a:r>
            <a:r>
              <a:rPr lang="en-US" altLang="ko-KR" sz="1000" dirty="0"/>
              <a:t>00)</a:t>
            </a:r>
            <a:endParaRPr lang="ko-KR" altLang="en-US" sz="1000" dirty="0"/>
          </a:p>
        </p:txBody>
      </p:sp>
      <p:pic>
        <p:nvPicPr>
          <p:cNvPr id="11" name="내용 개체 틀 10" descr="앉아있는, 모니터, 텔레비전, 남자이(가) 표시된 사진&#10;&#10;자동 생성된 설명">
            <a:extLst>
              <a:ext uri="{FF2B5EF4-FFF2-40B4-BE49-F238E27FC236}">
                <a16:creationId xmlns:a16="http://schemas.microsoft.com/office/drawing/2014/main" id="{52BED1BA-297F-455D-8CC0-358B43762204}"/>
              </a:ext>
            </a:extLst>
          </p:cNvPr>
          <p:cNvPicPr>
            <a:picLocks noGrp="1" noChangeAspect="1"/>
          </p:cNvPicPr>
          <p:nvPr>
            <p:ph sz="quarter" idx="16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13" t="20986" r="11813" b="2640"/>
          <a:stretch/>
        </p:blipFill>
        <p:spPr>
          <a:xfrm>
            <a:off x="710257" y="3933636"/>
            <a:ext cx="2488416" cy="1399734"/>
          </a:xfrm>
        </p:spPr>
      </p:pic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0E49EA46-1E1F-4598-9B4D-E73EE8DC9261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ko-KR" sz="1000" dirty="0"/>
              <a:t>&lt;</a:t>
            </a:r>
            <a:r>
              <a:rPr lang="ko-KR" altLang="en-US" sz="1000" dirty="0"/>
              <a:t>기획 의도</a:t>
            </a:r>
            <a:r>
              <a:rPr lang="en-US" altLang="ko-KR" sz="1000" dirty="0"/>
              <a:t>&gt;</a:t>
            </a:r>
          </a:p>
          <a:p>
            <a:pPr>
              <a:lnSpc>
                <a:spcPct val="100000"/>
              </a:lnSpc>
            </a:pPr>
            <a:r>
              <a:rPr lang="ko-KR" altLang="en-US" sz="1000" dirty="0"/>
              <a:t>기존 모바일 게임 방식의 버튼 </a:t>
            </a:r>
            <a:r>
              <a:rPr lang="en-US" altLang="ko-KR" sz="1000" dirty="0"/>
              <a:t>UI</a:t>
            </a:r>
            <a:r>
              <a:rPr lang="ko-KR" altLang="en-US" sz="1000" dirty="0"/>
              <a:t>형식으로 게임 진행 시 게임의 몰입감이 떨어진다 판단함</a:t>
            </a:r>
            <a:r>
              <a:rPr lang="en-US" altLang="ko-KR" sz="1000" dirty="0"/>
              <a:t>,</a:t>
            </a:r>
            <a:br>
              <a:rPr lang="en-US" altLang="ko-KR" sz="1000" dirty="0"/>
            </a:br>
            <a:r>
              <a:rPr lang="ko-KR" altLang="en-US" sz="1000" dirty="0"/>
              <a:t>유저가 캐릭터를 조작해 던전에 진입함으로 유저가 스스로 게임의 주인공이 되었다는 깊은 몰입감을 가지는 것을 의도함</a:t>
            </a:r>
            <a:endParaRPr lang="en-US" altLang="ko-KR" sz="1000" dirty="0"/>
          </a:p>
          <a:p>
            <a:pPr>
              <a:lnSpc>
                <a:spcPct val="100000"/>
              </a:lnSpc>
            </a:pPr>
            <a:r>
              <a:rPr lang="ko-KR" altLang="en-US" sz="1000" dirty="0"/>
              <a:t>공격 대상을 자동으로 지정해줌으로 조작 측면에서 쉬운 반면 공략 대상</a:t>
            </a:r>
            <a:r>
              <a:rPr lang="en-US" altLang="ko-KR" sz="1000" dirty="0"/>
              <a:t>( </a:t>
            </a:r>
            <a:r>
              <a:rPr lang="ko-KR" altLang="en-US" sz="1000" dirty="0"/>
              <a:t>몬스터</a:t>
            </a:r>
            <a:r>
              <a:rPr lang="en-US" altLang="ko-KR" sz="1000" dirty="0"/>
              <a:t>, </a:t>
            </a:r>
            <a:r>
              <a:rPr lang="ko-KR" altLang="en-US" sz="1000" dirty="0"/>
              <a:t>함정</a:t>
            </a:r>
            <a:r>
              <a:rPr lang="en-US" altLang="ko-KR" sz="1000" dirty="0"/>
              <a:t>)</a:t>
            </a:r>
            <a:r>
              <a:rPr lang="ko-KR" altLang="en-US" sz="1000" dirty="0"/>
              <a:t>의 공략 난이도가 높아 게임 이해도와 숙련도를 동시에 필요로 하게 유도</a:t>
            </a:r>
            <a:r>
              <a:rPr lang="en-US" altLang="ko-KR" sz="1000" dirty="0"/>
              <a:t>, </a:t>
            </a:r>
            <a:r>
              <a:rPr lang="ko-KR" altLang="en-US" sz="1000" dirty="0"/>
              <a:t>자연스레 유저의 반복 플레이를 유도함</a:t>
            </a:r>
            <a:endParaRPr lang="en-US" altLang="ko-KR" sz="1000" dirty="0"/>
          </a:p>
          <a:p>
            <a:pPr>
              <a:lnSpc>
                <a:spcPct val="100000"/>
              </a:lnSpc>
            </a:pPr>
            <a:r>
              <a:rPr lang="ko-KR" altLang="en-US" sz="1000" dirty="0"/>
              <a:t>유저가 현재 방에서 플레이 시간을 오래 가지면 오히려 불리해지도록 만들어 게임의 플레이 타임을 짧게 줄이고 유저입장에서 쉼없이 플레이를 지속하도록 유도함</a:t>
            </a:r>
            <a:endParaRPr lang="en-US" altLang="ko-KR" sz="1000" dirty="0"/>
          </a:p>
          <a:p>
            <a:pPr>
              <a:lnSpc>
                <a:spcPct val="100000"/>
              </a:lnSpc>
            </a:pPr>
            <a:r>
              <a:rPr lang="ko-KR" altLang="en-US" sz="1000" dirty="0"/>
              <a:t>게임의 결과에 따라 유저가 느끼는 감정이 다른데 결과에 따른 보상을 지급함으로 불쾌감을 줄이고 다음 플레이에 대한 기대감을 증진 시킨다</a:t>
            </a:r>
            <a:r>
              <a:rPr lang="en-US" altLang="ko-KR" sz="1000" dirty="0"/>
              <a:t>.</a:t>
            </a:r>
            <a:endParaRPr lang="ko-KR" altLang="en-US" sz="1000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5D2063A2-DC0A-46FF-AB08-DA029A6FD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플레이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C85AB956-7BB2-4231-9396-C55C5E9B9C4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게임 진행 방식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76CC5BF-91E0-4419-955D-7F5FE9C1B569}"/>
              </a:ext>
            </a:extLst>
          </p:cNvPr>
          <p:cNvSpPr txBox="1"/>
          <p:nvPr/>
        </p:nvSpPr>
        <p:spPr>
          <a:xfrm>
            <a:off x="710255" y="1100522"/>
            <a:ext cx="42378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대표적인 </a:t>
            </a:r>
            <a:r>
              <a:rPr lang="en-US" altLang="ko-KR" sz="1200" dirty="0"/>
              <a:t>PC MORPG </a:t>
            </a:r>
            <a:r>
              <a:rPr lang="ko-KR" altLang="en-US" sz="1200" dirty="0"/>
              <a:t>게임의 게임 진행 방식 </a:t>
            </a:r>
            <a:r>
              <a:rPr lang="en-US" altLang="ko-KR" sz="1000" dirty="0"/>
              <a:t>(</a:t>
            </a:r>
            <a:r>
              <a:rPr lang="ko-KR" altLang="en-US" sz="1000" dirty="0"/>
              <a:t>던전 엔 파이터</a:t>
            </a:r>
            <a:r>
              <a:rPr lang="en-US" altLang="ko-KR" sz="1000" dirty="0"/>
              <a:t>)</a:t>
            </a:r>
            <a:endParaRPr lang="ko-KR" altLang="en-US" sz="1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99E03AD-EF5E-466F-9ECF-95AD6AD64F69}"/>
              </a:ext>
            </a:extLst>
          </p:cNvPr>
          <p:cNvSpPr txBox="1"/>
          <p:nvPr/>
        </p:nvSpPr>
        <p:spPr>
          <a:xfrm>
            <a:off x="710255" y="3664240"/>
            <a:ext cx="44686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대표적인 모바일</a:t>
            </a:r>
            <a:r>
              <a:rPr lang="en-US" altLang="ko-KR" sz="1200" dirty="0"/>
              <a:t> MORPG </a:t>
            </a:r>
            <a:r>
              <a:rPr lang="ko-KR" altLang="en-US" sz="1200" dirty="0"/>
              <a:t>게임의 게임 진행 방식 </a:t>
            </a:r>
            <a:r>
              <a:rPr lang="en-US" altLang="ko-KR" sz="1000" dirty="0"/>
              <a:t>(</a:t>
            </a:r>
            <a:r>
              <a:rPr lang="ko-KR" altLang="en-US" sz="1000" dirty="0"/>
              <a:t>히어로 </a:t>
            </a:r>
            <a:r>
              <a:rPr lang="ko-KR" altLang="en-US" sz="1000" dirty="0" err="1"/>
              <a:t>칸타레</a:t>
            </a:r>
            <a:r>
              <a:rPr lang="en-US" altLang="ko-KR" sz="1000" dirty="0"/>
              <a:t>)</a:t>
            </a:r>
            <a:endParaRPr lang="ko-KR" altLang="en-US" sz="1200" dirty="0"/>
          </a:p>
        </p:txBody>
      </p:sp>
      <p:pic>
        <p:nvPicPr>
          <p:cNvPr id="19" name="그림 18" descr="실내, 사진, 작은, 물품이(가) 표시된 사진&#10;&#10;자동 생성된 설명">
            <a:extLst>
              <a:ext uri="{FF2B5EF4-FFF2-40B4-BE49-F238E27FC236}">
                <a16:creationId xmlns:a16="http://schemas.microsoft.com/office/drawing/2014/main" id="{736687D5-AB79-485F-BFB0-ECFDBDB9B11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68" t="13479" r="7085" b="690"/>
          <a:stretch/>
        </p:blipFill>
        <p:spPr>
          <a:xfrm>
            <a:off x="3501404" y="3933636"/>
            <a:ext cx="2370052" cy="1393514"/>
          </a:xfrm>
          <a:prstGeom prst="rect">
            <a:avLst/>
          </a:prstGeom>
        </p:spPr>
      </p:pic>
      <p:pic>
        <p:nvPicPr>
          <p:cNvPr id="17" name="그림 16" descr="버스, 앉아있는, 모니터, 디스플레이이(가) 표시된 사진&#10;&#10;자동 생성된 설명">
            <a:extLst>
              <a:ext uri="{FF2B5EF4-FFF2-40B4-BE49-F238E27FC236}">
                <a16:creationId xmlns:a16="http://schemas.microsoft.com/office/drawing/2014/main" id="{A9B065E1-B28B-4357-ABD7-C31E6778C75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51" t="35799" r="12455" b="2640"/>
          <a:stretch/>
        </p:blipFill>
        <p:spPr>
          <a:xfrm>
            <a:off x="3501404" y="1373720"/>
            <a:ext cx="2370052" cy="139351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15BA9CC-6F9F-4C0E-A7EE-A2B416EC12FD}"/>
              </a:ext>
            </a:extLst>
          </p:cNvPr>
          <p:cNvSpPr txBox="1"/>
          <p:nvPr/>
        </p:nvSpPr>
        <p:spPr>
          <a:xfrm>
            <a:off x="710255" y="2996507"/>
            <a:ext cx="5161201" cy="5242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/>
              <a:t>‘</a:t>
            </a:r>
            <a:r>
              <a:rPr lang="ko-KR" altLang="en-US" sz="1000" dirty="0"/>
              <a:t>선 준비</a:t>
            </a:r>
            <a:r>
              <a:rPr lang="en-US" altLang="ko-KR" sz="1000" dirty="0"/>
              <a:t>, </a:t>
            </a:r>
            <a:r>
              <a:rPr lang="ko-KR" altLang="en-US" sz="1000" dirty="0"/>
              <a:t>후 입장</a:t>
            </a:r>
            <a:r>
              <a:rPr lang="en-US" altLang="ko-KR" sz="1000" dirty="0"/>
              <a:t>’</a:t>
            </a:r>
            <a:r>
              <a:rPr lang="ko-KR" altLang="en-US" sz="1000" dirty="0"/>
              <a:t>의</a:t>
            </a:r>
            <a:r>
              <a:rPr lang="en-US" altLang="ko-KR" sz="1000" dirty="0"/>
              <a:t> </a:t>
            </a:r>
            <a:r>
              <a:rPr lang="ko-KR" altLang="en-US" sz="1000" dirty="0"/>
              <a:t>형태로 진행</a:t>
            </a:r>
            <a:br>
              <a:rPr lang="en-US" altLang="ko-KR" sz="1000" dirty="0"/>
            </a:br>
            <a:r>
              <a:rPr lang="ko-KR" altLang="en-US" sz="1000" dirty="0"/>
              <a:t>게임의 흐름이 끊기지 않고 이어지는 효과를 얻음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E5BDF42-04F2-45D7-A679-A2B1C86DC449}"/>
              </a:ext>
            </a:extLst>
          </p:cNvPr>
          <p:cNvSpPr txBox="1"/>
          <p:nvPr/>
        </p:nvSpPr>
        <p:spPr>
          <a:xfrm>
            <a:off x="710255" y="5533380"/>
            <a:ext cx="5211683" cy="524246"/>
          </a:xfrm>
          <a:prstGeom prst="rect">
            <a:avLst/>
          </a:prstGeom>
          <a:solidFill>
            <a:srgbClr val="FFF2CC"/>
          </a:solidFill>
          <a:ln>
            <a:solidFill>
              <a:schemeClr val="tx1"/>
            </a:solidFill>
            <a:prstDash val="dash"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/>
              <a:t>‘</a:t>
            </a:r>
            <a:r>
              <a:rPr lang="ko-KR" altLang="en-US" sz="1000" dirty="0"/>
              <a:t>선택 후 준비</a:t>
            </a:r>
            <a:r>
              <a:rPr lang="en-US" altLang="ko-KR" sz="1000" dirty="0"/>
              <a:t>, </a:t>
            </a:r>
            <a:r>
              <a:rPr lang="ko-KR" altLang="en-US" sz="1000" dirty="0"/>
              <a:t>입장</a:t>
            </a:r>
            <a:r>
              <a:rPr lang="en-US" altLang="ko-KR" sz="1000" dirty="0"/>
              <a:t>’</a:t>
            </a:r>
            <a:r>
              <a:rPr lang="ko-KR" altLang="en-US" sz="1000" dirty="0"/>
              <a:t>의</a:t>
            </a:r>
            <a:r>
              <a:rPr lang="en-US" altLang="ko-KR" sz="1000" dirty="0"/>
              <a:t> </a:t>
            </a:r>
            <a:r>
              <a:rPr lang="ko-KR" altLang="en-US" sz="1000" dirty="0"/>
              <a:t>형태로 진행</a:t>
            </a:r>
            <a:br>
              <a:rPr lang="en-US" altLang="ko-KR" sz="1000" dirty="0"/>
            </a:br>
            <a:r>
              <a:rPr lang="ko-KR" altLang="en-US" sz="1000" dirty="0"/>
              <a:t>플레이어의 조작을 중요시 하는 게임일 경우 플레이 흐름이 끊기는 느낌을 받을 수 있음</a:t>
            </a:r>
          </a:p>
        </p:txBody>
      </p:sp>
      <p:sp>
        <p:nvSpPr>
          <p:cNvPr id="22" name="슬라이드 번호 개체 틀 21">
            <a:extLst>
              <a:ext uri="{FF2B5EF4-FFF2-40B4-BE49-F238E27FC236}">
                <a16:creationId xmlns:a16="http://schemas.microsoft.com/office/drawing/2014/main" id="{1289640A-DEC3-4CAD-85F3-7160AA12C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E1EA6-FDF9-48F5-96A0-B840ABFA89DA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19082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내용 개체 틀 9" descr="노트북, 컴퓨터, 사람, 전자기기이(가) 표시된 사진&#10;&#10;자동 생성된 설명">
            <a:extLst>
              <a:ext uri="{FF2B5EF4-FFF2-40B4-BE49-F238E27FC236}">
                <a16:creationId xmlns:a16="http://schemas.microsoft.com/office/drawing/2014/main" id="{0ACC64DD-BABC-42D6-A39F-5E0B0740235F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3995" y="1088200"/>
            <a:ext cx="2176144" cy="2176144"/>
          </a:xfr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74ED294-64FD-4C4E-9684-21ED3616FBB8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200" dirty="0"/>
              <a:t>PC </a:t>
            </a:r>
            <a:r>
              <a:rPr lang="ko-KR" altLang="en-US" sz="1200" dirty="0"/>
              <a:t>테스트 단계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PC FPS </a:t>
            </a:r>
            <a:r>
              <a:rPr lang="ko-KR" altLang="en-US" sz="1200" dirty="0"/>
              <a:t>게임과 동일하게 </a:t>
            </a:r>
            <a:r>
              <a:rPr lang="en-US" altLang="ko-KR" sz="1200" dirty="0"/>
              <a:t>A,S,D,W</a:t>
            </a:r>
            <a:r>
              <a:rPr lang="ko-KR" altLang="en-US" sz="1200" dirty="0"/>
              <a:t>로 이동 조작 하도록 함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K</a:t>
            </a:r>
            <a:r>
              <a:rPr lang="ko-KR" altLang="en-US" sz="1200" dirty="0"/>
              <a:t>를 공격과 상호작용</a:t>
            </a:r>
            <a:r>
              <a:rPr lang="en-US" altLang="ko-KR" sz="1200" dirty="0"/>
              <a:t>, J</a:t>
            </a:r>
            <a:r>
              <a:rPr lang="ko-KR" altLang="en-US" sz="1200" dirty="0"/>
              <a:t>는 스킬</a:t>
            </a:r>
            <a:r>
              <a:rPr lang="en-US" altLang="ko-KR" sz="1200" dirty="0"/>
              <a:t>, L</a:t>
            </a:r>
            <a:r>
              <a:rPr lang="ko-KR" altLang="en-US" sz="1200" dirty="0"/>
              <a:t>을 무기 교체로 설정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상호작용은 아이템 획득</a:t>
            </a:r>
            <a:r>
              <a:rPr lang="en-US" altLang="ko-KR" sz="1200" dirty="0"/>
              <a:t>, </a:t>
            </a:r>
            <a:r>
              <a:rPr lang="ko-KR" altLang="en-US" sz="1200" dirty="0"/>
              <a:t>상자 개봉</a:t>
            </a:r>
            <a:r>
              <a:rPr lang="en-US" altLang="ko-KR" sz="1200" dirty="0"/>
              <a:t>, NPC </a:t>
            </a:r>
            <a:r>
              <a:rPr lang="ko-KR" altLang="en-US" sz="1200" dirty="0"/>
              <a:t>대화 등 포함됨</a:t>
            </a:r>
            <a:endParaRPr lang="en-US" altLang="ko-KR" sz="1200" dirty="0"/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1200" dirty="0"/>
              <a:t>모바일 빌드 단계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PC</a:t>
            </a:r>
            <a:r>
              <a:rPr lang="ko-KR" altLang="en-US" sz="1200" dirty="0"/>
              <a:t> 테스트 단계에서 설정한 키와 상응하는 버튼 </a:t>
            </a:r>
            <a:r>
              <a:rPr lang="en-US" altLang="ko-KR" sz="1200" dirty="0"/>
              <a:t>UI</a:t>
            </a:r>
            <a:r>
              <a:rPr lang="ko-KR" altLang="en-US" sz="1200" dirty="0"/>
              <a:t>를 만들어 사용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PC </a:t>
            </a:r>
            <a:r>
              <a:rPr lang="ko-KR" altLang="en-US" sz="1200" dirty="0"/>
              <a:t>테스트 단계와 동일한 손 배치로 </a:t>
            </a:r>
            <a:r>
              <a:rPr lang="en-US" altLang="ko-KR" sz="1200" dirty="0"/>
              <a:t>UX</a:t>
            </a:r>
            <a:r>
              <a:rPr lang="ko-KR" altLang="en-US" sz="1200" dirty="0"/>
              <a:t>를 그대로 반영해 사용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endParaRPr lang="ko-KR" altLang="en-US" sz="1200" b="1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7C34215B-F3CA-45A1-B96C-39B8A0BFEEB7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200" dirty="0"/>
              <a:t>&lt;</a:t>
            </a:r>
            <a:r>
              <a:rPr lang="ko-KR" altLang="en-US" sz="1200" dirty="0"/>
              <a:t>기획 의도</a:t>
            </a:r>
            <a:r>
              <a:rPr lang="en-US" altLang="ko-KR" sz="1200" dirty="0"/>
              <a:t>&gt;</a:t>
            </a:r>
          </a:p>
          <a:p>
            <a:pPr>
              <a:lnSpc>
                <a:spcPct val="150000"/>
              </a:lnSpc>
            </a:pPr>
            <a:r>
              <a:rPr lang="en-US" altLang="ko-KR" sz="1200" dirty="0"/>
              <a:t>PC </a:t>
            </a:r>
            <a:r>
              <a:rPr lang="ko-KR" altLang="en-US" sz="1200" dirty="0"/>
              <a:t>와 모바일의 조작 경험은 다르다고 생각함 </a:t>
            </a:r>
            <a:r>
              <a:rPr lang="en-US" altLang="ko-KR" sz="1200" dirty="0"/>
              <a:t>(PC</a:t>
            </a:r>
            <a:r>
              <a:rPr lang="ko-KR" altLang="en-US" sz="1200" dirty="0"/>
              <a:t>는 여러 손가락을 동시에 사용 가능하지만 모바일은 엄지만 사용하기 때문에 어려운 조작방식은 사용 불가</a:t>
            </a:r>
            <a:r>
              <a:rPr lang="en-US" altLang="ko-KR" sz="1200" dirty="0"/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최종적으로 모바일에서 원활한 플레이가 가능해야 하기 때문에 </a:t>
            </a:r>
            <a:r>
              <a:rPr lang="en-US" altLang="ko-KR" sz="1200" dirty="0"/>
              <a:t>PC </a:t>
            </a:r>
            <a:r>
              <a:rPr lang="ko-KR" altLang="en-US" sz="1200" dirty="0"/>
              <a:t>테스트 단계에서 모바일과 유사한 조작 방식을 적용해 테스트를 진행한다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기기 성능 측면에서 </a:t>
            </a:r>
            <a:r>
              <a:rPr lang="en-US" altLang="ko-KR" sz="1200" dirty="0"/>
              <a:t>PC</a:t>
            </a:r>
            <a:r>
              <a:rPr lang="ko-KR" altLang="en-US" sz="1200" dirty="0"/>
              <a:t>와 모바일의 차이는 분명하다고 생각함 때문에</a:t>
            </a:r>
            <a:r>
              <a:rPr lang="en-US" altLang="ko-KR" sz="1200" dirty="0"/>
              <a:t>, </a:t>
            </a:r>
            <a:r>
              <a:rPr lang="ko-KR" altLang="en-US" sz="1200" dirty="0"/>
              <a:t>모바일 빌드 단계에서 최적화 작업을 핵심 처리 과제로 가져가야 된다고 생각함</a:t>
            </a:r>
            <a:endParaRPr lang="en-US" altLang="ko-KR" sz="1200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1D3FD6A3-EB53-4D70-9236-560E5EF2BD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플레이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8F8CD4E2-2295-422E-A2EC-DEFE6B9043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조작 방식</a:t>
            </a:r>
          </a:p>
        </p:txBody>
      </p:sp>
      <p:sp>
        <p:nvSpPr>
          <p:cNvPr id="11" name="화살표: 아래쪽 10">
            <a:extLst>
              <a:ext uri="{FF2B5EF4-FFF2-40B4-BE49-F238E27FC236}">
                <a16:creationId xmlns:a16="http://schemas.microsoft.com/office/drawing/2014/main" id="{54D27BFA-2EB2-4C2F-8B99-84A27D5DFC70}"/>
              </a:ext>
            </a:extLst>
          </p:cNvPr>
          <p:cNvSpPr/>
          <p:nvPr/>
        </p:nvSpPr>
        <p:spPr>
          <a:xfrm>
            <a:off x="2751899" y="3392582"/>
            <a:ext cx="923990" cy="326600"/>
          </a:xfrm>
          <a:prstGeom prst="downArrow">
            <a:avLst/>
          </a:prstGeom>
          <a:solidFill>
            <a:srgbClr val="7F6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291EA9-C34C-4474-99AE-41A98DD7362F}"/>
              </a:ext>
            </a:extLst>
          </p:cNvPr>
          <p:cNvSpPr txBox="1"/>
          <p:nvPr/>
        </p:nvSpPr>
        <p:spPr>
          <a:xfrm>
            <a:off x="3410139" y="1085904"/>
            <a:ext cx="15568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PC </a:t>
            </a:r>
            <a:r>
              <a:rPr lang="ko-KR" altLang="en-US" sz="1200" dirty="0"/>
              <a:t>테스트</a:t>
            </a:r>
            <a:r>
              <a:rPr lang="en-US" altLang="ko-KR" sz="1200" dirty="0"/>
              <a:t>.gif</a:t>
            </a:r>
            <a:endParaRPr lang="ko-KR" altLang="en-US" sz="1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4CD3724-F418-472B-ABA8-14F27E26498D}"/>
              </a:ext>
            </a:extLst>
          </p:cNvPr>
          <p:cNvSpPr txBox="1"/>
          <p:nvPr/>
        </p:nvSpPr>
        <p:spPr>
          <a:xfrm>
            <a:off x="1236309" y="6008751"/>
            <a:ext cx="39574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위 </a:t>
            </a:r>
            <a:r>
              <a:rPr lang="ko-KR" altLang="en-US" sz="1200"/>
              <a:t>형태로 모바일로 빌드 예정</a:t>
            </a:r>
            <a:endParaRPr lang="ko-KR" altLang="en-US" sz="12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011365E-FA5E-467F-BC89-8429F94D65A1}"/>
              </a:ext>
            </a:extLst>
          </p:cNvPr>
          <p:cNvSpPr txBox="1"/>
          <p:nvPr/>
        </p:nvSpPr>
        <p:spPr>
          <a:xfrm>
            <a:off x="3515399" y="1367968"/>
            <a:ext cx="2391625" cy="16784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/>
              <a:t>키보드 위에 열 손가락 모두 올려 두고 플레이하는 것이 흔한 플레이 방식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ko-KR" altLang="en-US" sz="1000" dirty="0"/>
              <a:t>하지만</a:t>
            </a:r>
            <a:r>
              <a:rPr lang="en-US" altLang="ko-KR" sz="1000" dirty="0"/>
              <a:t>,</a:t>
            </a:r>
            <a:r>
              <a:rPr lang="ko-KR" altLang="en-US" sz="1000" dirty="0"/>
              <a:t> 모바일의 경우 엄지를 제외한 다른 손가락은 기기를 지지하는 역할을 수행함으로 </a:t>
            </a:r>
            <a:r>
              <a:rPr lang="en-US" altLang="ko-KR" sz="1000" dirty="0"/>
              <a:t>PC</a:t>
            </a:r>
            <a:r>
              <a:rPr lang="ko-KR" altLang="en-US" sz="1000" dirty="0"/>
              <a:t>처럼 난이도 있는 컨트롤을 요구할 수 없음</a:t>
            </a:r>
          </a:p>
        </p:txBody>
      </p:sp>
      <p:sp>
        <p:nvSpPr>
          <p:cNvPr id="15" name="슬라이드 번호 개체 틀 14">
            <a:extLst>
              <a:ext uri="{FF2B5EF4-FFF2-40B4-BE49-F238E27FC236}">
                <a16:creationId xmlns:a16="http://schemas.microsoft.com/office/drawing/2014/main" id="{32399390-4CB3-4217-8488-3DDA698E5D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E1EA6-FDF9-48F5-96A0-B840ABFA89DA}" type="slidenum">
              <a:rPr lang="ko-KR" altLang="en-US" smtClean="0"/>
              <a:pPr/>
              <a:t>6</a:t>
            </a:fld>
            <a:endParaRPr lang="ko-KR" altLang="en-US"/>
          </a:p>
        </p:txBody>
      </p:sp>
      <p:pic>
        <p:nvPicPr>
          <p:cNvPr id="22" name="내용 개체 틀 21" descr="표지판, 거리, 방이(가) 표시된 사진&#10;&#10;자동 생성된 설명">
            <a:extLst>
              <a:ext uri="{FF2B5EF4-FFF2-40B4-BE49-F238E27FC236}">
                <a16:creationId xmlns:a16="http://schemas.microsoft.com/office/drawing/2014/main" id="{3E3E8D43-C073-4364-BDEF-043FDCA86C86}"/>
              </a:ext>
            </a:extLst>
          </p:cNvPr>
          <p:cNvPicPr>
            <a:picLocks noGrp="1" noChangeAspect="1"/>
          </p:cNvPicPr>
          <p:nvPr>
            <p:ph sz="quarter" idx="16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3750" y="3748292"/>
            <a:ext cx="4060288" cy="2267909"/>
          </a:xfrm>
        </p:spPr>
      </p:pic>
    </p:spTree>
    <p:extLst>
      <p:ext uri="{BB962C8B-B14F-4D97-AF65-F5344CB8AC3E}">
        <p14:creationId xmlns:p14="http://schemas.microsoft.com/office/powerpoint/2010/main" val="15794384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D2054D4-23C9-4F2C-A1CA-49C00D5D6432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 anchor="ctr"/>
          <a:lstStyle/>
          <a:p>
            <a:pPr>
              <a:lnSpc>
                <a:spcPct val="100000"/>
              </a:lnSpc>
            </a:pPr>
            <a:r>
              <a:rPr lang="ko-KR" altLang="en-US" sz="1400" dirty="0"/>
              <a:t>게임내 사용되는 데이터를 크게 두가지로 분류해 사용하려 한다</a:t>
            </a:r>
            <a:r>
              <a:rPr lang="en-US" altLang="ko-KR" sz="1400" dirty="0"/>
              <a:t>.</a:t>
            </a:r>
          </a:p>
          <a:p>
            <a:pPr>
              <a:lnSpc>
                <a:spcPct val="100000"/>
              </a:lnSpc>
            </a:pPr>
            <a:r>
              <a:rPr lang="ko-KR" altLang="en-US" sz="1400" dirty="0"/>
              <a:t>아래</a:t>
            </a:r>
            <a:r>
              <a:rPr lang="en-US" altLang="ko-KR" sz="1400" dirty="0"/>
              <a:t> </a:t>
            </a:r>
            <a:r>
              <a:rPr lang="ko-KR" altLang="en-US" sz="1400" dirty="0"/>
              <a:t>두가지 </a:t>
            </a:r>
            <a:r>
              <a:rPr lang="en-US" altLang="ko-KR" sz="1400" dirty="0"/>
              <a:t>DB</a:t>
            </a:r>
            <a:r>
              <a:rPr lang="ko-KR" altLang="en-US" sz="1400" dirty="0"/>
              <a:t>는 다시 읽기 전용</a:t>
            </a:r>
            <a:r>
              <a:rPr lang="en-US" altLang="ko-KR" sz="1400" dirty="0"/>
              <a:t>/</a:t>
            </a:r>
            <a:r>
              <a:rPr lang="ko-KR" altLang="en-US" sz="1400" dirty="0"/>
              <a:t>읽기쓰기 전용으로 나뉘어 진다</a:t>
            </a:r>
            <a:r>
              <a:rPr lang="en-US" altLang="ko-KR" sz="1400" dirty="0"/>
              <a:t>.</a:t>
            </a:r>
          </a:p>
          <a:p>
            <a:pPr>
              <a:lnSpc>
                <a:spcPct val="100000"/>
              </a:lnSpc>
            </a:pPr>
            <a:r>
              <a:rPr lang="ko-KR" altLang="en-US" sz="1400" dirty="0"/>
              <a:t>클라이언트 데이터 </a:t>
            </a:r>
            <a:r>
              <a:rPr lang="en-US" altLang="ko-KR" sz="1400" dirty="0"/>
              <a:t>DB</a:t>
            </a:r>
          </a:p>
          <a:p>
            <a:pPr lvl="1">
              <a:lnSpc>
                <a:spcPct val="150000"/>
              </a:lnSpc>
            </a:pPr>
            <a:r>
              <a:rPr lang="ko-KR" altLang="en-US" sz="1000" dirty="0"/>
              <a:t>게임 </a:t>
            </a:r>
            <a:r>
              <a:rPr lang="en-US" altLang="ko-KR" sz="1000" dirty="0"/>
              <a:t>DB : </a:t>
            </a:r>
            <a:r>
              <a:rPr lang="ko-KR" altLang="en-US" sz="1000" dirty="0"/>
              <a:t>게임내 생성되는 </a:t>
            </a:r>
            <a:r>
              <a:rPr lang="en-US" altLang="ko-KR" sz="1000" dirty="0"/>
              <a:t>Object</a:t>
            </a:r>
            <a:r>
              <a:rPr lang="ko-KR" altLang="en-US" sz="1000" dirty="0"/>
              <a:t>의 속성값이 정리된 </a:t>
            </a:r>
            <a:r>
              <a:rPr lang="en-US" altLang="ko-KR" sz="1000" dirty="0"/>
              <a:t>DB</a:t>
            </a:r>
          </a:p>
          <a:p>
            <a:pPr lvl="1">
              <a:lnSpc>
                <a:spcPct val="150000"/>
              </a:lnSpc>
            </a:pPr>
            <a:r>
              <a:rPr lang="ko-KR" altLang="en-US" sz="1000" dirty="0"/>
              <a:t>백업 전용 </a:t>
            </a:r>
            <a:r>
              <a:rPr lang="en-US" altLang="ko-KR" sz="1000" dirty="0"/>
              <a:t>DB : </a:t>
            </a:r>
            <a:r>
              <a:rPr lang="ko-KR" altLang="en-US" sz="1000" dirty="0"/>
              <a:t>읽기 </a:t>
            </a:r>
            <a:r>
              <a:rPr lang="en-US" altLang="ko-KR" sz="1000" dirty="0"/>
              <a:t>/ </a:t>
            </a:r>
            <a:r>
              <a:rPr lang="ko-KR" altLang="en-US" sz="1000" dirty="0"/>
              <a:t>쓰기가 가능하며</a:t>
            </a:r>
            <a:r>
              <a:rPr lang="en-US" altLang="ko-KR" sz="1000" dirty="0"/>
              <a:t>, </a:t>
            </a:r>
            <a:r>
              <a:rPr lang="ko-KR" altLang="en-US" sz="1000" dirty="0"/>
              <a:t>플레이어가 원하는 시점에 게임내 정보를 저장해 이후에 지속적인 플레이가 가능하도록 한다</a:t>
            </a:r>
            <a:r>
              <a:rPr lang="en-US" altLang="ko-KR" sz="1000" dirty="0"/>
              <a:t>.</a:t>
            </a:r>
          </a:p>
          <a:p>
            <a:pPr>
              <a:lnSpc>
                <a:spcPct val="100000"/>
              </a:lnSpc>
            </a:pPr>
            <a:r>
              <a:rPr lang="ko-KR" altLang="en-US" sz="1400" dirty="0"/>
              <a:t>서버 데이터</a:t>
            </a:r>
            <a:endParaRPr lang="en-US" altLang="ko-KR" sz="1400" dirty="0"/>
          </a:p>
          <a:p>
            <a:pPr lvl="1">
              <a:lnSpc>
                <a:spcPct val="150000"/>
              </a:lnSpc>
            </a:pPr>
            <a:r>
              <a:rPr lang="ko-KR" altLang="en-US" sz="1000" dirty="0"/>
              <a:t>유효성 검사 </a:t>
            </a:r>
            <a:r>
              <a:rPr lang="en-US" altLang="ko-KR" sz="1000" dirty="0"/>
              <a:t>DB : </a:t>
            </a:r>
            <a:r>
              <a:rPr lang="ko-KR" altLang="en-US" sz="1000" dirty="0"/>
              <a:t>게임 구동 이전에 손상된 데이터가 있는지 확인할 수 있도록 만든 </a:t>
            </a:r>
            <a:r>
              <a:rPr lang="en-US" altLang="ko-KR" sz="1000" dirty="0"/>
              <a:t>DB</a:t>
            </a:r>
          </a:p>
          <a:p>
            <a:pPr lvl="1">
              <a:lnSpc>
                <a:spcPct val="150000"/>
              </a:lnSpc>
            </a:pPr>
            <a:r>
              <a:rPr lang="ko-KR" altLang="en-US" sz="1000" dirty="0"/>
              <a:t>서버 백업 </a:t>
            </a:r>
            <a:r>
              <a:rPr lang="en-US" altLang="ko-KR" sz="1000" dirty="0"/>
              <a:t>DB : </a:t>
            </a:r>
            <a:r>
              <a:rPr lang="ko-KR" altLang="en-US" sz="1000" dirty="0"/>
              <a:t>유저의 클라이언트에 저장된 데이터를 유저가 원하는 상황에 서버에 저장시켜 기기 변경</a:t>
            </a:r>
            <a:r>
              <a:rPr lang="en-US" altLang="ko-KR" sz="1000" dirty="0"/>
              <a:t>, </a:t>
            </a:r>
            <a:r>
              <a:rPr lang="ko-KR" altLang="en-US" sz="1000" dirty="0"/>
              <a:t>불러오기 등 가능하도록 돕는 </a:t>
            </a:r>
            <a:r>
              <a:rPr lang="en-US" altLang="ko-KR" sz="1000" dirty="0"/>
              <a:t>DB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B0AF87F2-0B19-4954-A507-5CEC44C8647C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 anchor="ctr"/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게임 실행 시 게임 </a:t>
            </a:r>
            <a:r>
              <a:rPr lang="en-US" altLang="ko-KR" sz="1200" dirty="0"/>
              <a:t>DB</a:t>
            </a:r>
            <a:r>
              <a:rPr lang="ko-KR" altLang="en-US" sz="1200" dirty="0"/>
              <a:t>의 값들을 읽어와 클라이언트에 올려 사용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게임 </a:t>
            </a:r>
            <a:r>
              <a:rPr lang="en-US" altLang="ko-KR" sz="1200" dirty="0"/>
              <a:t>DB</a:t>
            </a:r>
            <a:r>
              <a:rPr lang="ko-KR" altLang="en-US" sz="1200" dirty="0"/>
              <a:t>의 데이터를 읽어오는 중 유효성 검사 </a:t>
            </a:r>
            <a:r>
              <a:rPr lang="en-US" altLang="ko-KR" sz="1200" dirty="0"/>
              <a:t>DB</a:t>
            </a:r>
            <a:r>
              <a:rPr lang="ko-KR" altLang="en-US" sz="1200" dirty="0"/>
              <a:t>를 함께 읽어 비교</a:t>
            </a:r>
            <a:r>
              <a:rPr lang="en-US" altLang="ko-KR" sz="1200" dirty="0"/>
              <a:t>,</a:t>
            </a:r>
            <a:r>
              <a:rPr lang="ko-KR" altLang="en-US" sz="1200" dirty="0"/>
              <a:t> 이상 발견 시 서버의 게임 </a:t>
            </a:r>
            <a:r>
              <a:rPr lang="en-US" altLang="ko-KR" sz="1200" dirty="0"/>
              <a:t>DB</a:t>
            </a:r>
            <a:r>
              <a:rPr lang="ko-KR" altLang="en-US" sz="1200" dirty="0"/>
              <a:t>값들을 클라이언트의 게임 </a:t>
            </a:r>
            <a:r>
              <a:rPr lang="en-US" altLang="ko-KR" sz="1200" dirty="0"/>
              <a:t>DB</a:t>
            </a:r>
            <a:r>
              <a:rPr lang="ko-KR" altLang="en-US" sz="1200" dirty="0"/>
              <a:t>에 덮는다</a:t>
            </a:r>
            <a:r>
              <a:rPr lang="en-US" altLang="ko-KR" sz="1200" dirty="0"/>
              <a:t>.</a:t>
            </a:r>
            <a:r>
              <a:rPr lang="ko-KR" altLang="en-US" sz="1200" dirty="0"/>
              <a:t> 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백업 </a:t>
            </a:r>
            <a:r>
              <a:rPr lang="en-US" altLang="ko-KR" sz="1200" dirty="0"/>
              <a:t>DB</a:t>
            </a:r>
            <a:r>
              <a:rPr lang="ko-KR" altLang="en-US" sz="1200" dirty="0"/>
              <a:t>에 데이터가 없는 경우 게임 </a:t>
            </a:r>
            <a:r>
              <a:rPr lang="en-US" altLang="ko-KR" sz="1200" dirty="0"/>
              <a:t>DB</a:t>
            </a:r>
            <a:r>
              <a:rPr lang="ko-KR" altLang="en-US" sz="1200" dirty="0"/>
              <a:t>의 데이터를 활용</a:t>
            </a:r>
            <a:r>
              <a:rPr lang="en-US" altLang="ko-KR" sz="1200" dirty="0"/>
              <a:t>,</a:t>
            </a:r>
            <a:r>
              <a:rPr lang="ko-KR" altLang="en-US" sz="1200" dirty="0"/>
              <a:t> 플레이 준비 상태를 만든다</a:t>
            </a:r>
            <a:r>
              <a:rPr lang="en-US" altLang="ko-KR" sz="1200" dirty="0"/>
              <a:t>. (</a:t>
            </a:r>
            <a:r>
              <a:rPr lang="ko-KR" altLang="en-US" sz="1200" dirty="0"/>
              <a:t>데이터가 있으면 해당 데이터를 읽어 게임 준비 상태를 만든다</a:t>
            </a:r>
            <a:r>
              <a:rPr lang="en-US" altLang="ko-KR" sz="1200" dirty="0"/>
              <a:t>.)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백업 </a:t>
            </a:r>
            <a:r>
              <a:rPr lang="en-US" altLang="ko-KR" sz="1200" dirty="0"/>
              <a:t>DB</a:t>
            </a:r>
            <a:r>
              <a:rPr lang="ko-KR" altLang="en-US" sz="1200" dirty="0"/>
              <a:t>는 게임 진행과정에서 특정 시점</a:t>
            </a:r>
            <a:r>
              <a:rPr lang="en-US" altLang="ko-KR" sz="1200" dirty="0"/>
              <a:t>(</a:t>
            </a:r>
            <a:r>
              <a:rPr lang="ko-KR" altLang="en-US" sz="1200" dirty="0"/>
              <a:t>시작</a:t>
            </a:r>
            <a:r>
              <a:rPr lang="en-US" altLang="ko-KR" sz="1200" dirty="0"/>
              <a:t>, </a:t>
            </a:r>
            <a:r>
              <a:rPr lang="ko-KR" altLang="en-US" sz="1200" dirty="0"/>
              <a:t>종료</a:t>
            </a:r>
            <a:r>
              <a:rPr lang="en-US" altLang="ko-KR" sz="1200" dirty="0"/>
              <a:t>, </a:t>
            </a:r>
            <a:r>
              <a:rPr lang="ko-KR" altLang="en-US" sz="1200" dirty="0"/>
              <a:t>던전 입장 전</a:t>
            </a:r>
            <a:r>
              <a:rPr lang="en-US" altLang="ko-KR" sz="1200" dirty="0"/>
              <a:t>, </a:t>
            </a:r>
            <a:r>
              <a:rPr lang="ko-KR" altLang="en-US" sz="1200" dirty="0"/>
              <a:t>입장 후</a:t>
            </a:r>
            <a:r>
              <a:rPr lang="en-US" altLang="ko-KR" sz="1200" dirty="0"/>
              <a:t>)</a:t>
            </a:r>
            <a:r>
              <a:rPr lang="ko-KR" altLang="en-US" sz="1200" dirty="0"/>
              <a:t>에 자동저장 되지만 서버</a:t>
            </a:r>
            <a:r>
              <a:rPr lang="en-US" altLang="ko-KR" sz="1200" dirty="0"/>
              <a:t> </a:t>
            </a:r>
            <a:r>
              <a:rPr lang="ko-KR" altLang="en-US" sz="1200" dirty="0"/>
              <a:t>백업 </a:t>
            </a:r>
            <a:r>
              <a:rPr lang="en-US" altLang="ko-KR" sz="1200" dirty="0"/>
              <a:t>DB</a:t>
            </a:r>
            <a:r>
              <a:rPr lang="ko-KR" altLang="en-US" sz="1200" dirty="0"/>
              <a:t>는 유저 요청으로 저장된다</a:t>
            </a:r>
            <a:r>
              <a:rPr lang="en-US" altLang="ko-KR" sz="1200" dirty="0"/>
              <a:t>.</a:t>
            </a:r>
            <a:r>
              <a:rPr lang="ko-KR" altLang="en-US" sz="1200" dirty="0"/>
              <a:t> </a:t>
            </a:r>
            <a:endParaRPr lang="en-US" altLang="ko-KR" sz="1200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90C1C2C2-5B2B-4B50-A42C-3B44BDEA3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2C126F5-C3B8-424C-B66E-638360CF699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게임 데이터 관리</a:t>
            </a:r>
          </a:p>
        </p:txBody>
      </p:sp>
      <p:pic>
        <p:nvPicPr>
          <p:cNvPr id="13" name="내용 개체 틀 12">
            <a:extLst>
              <a:ext uri="{FF2B5EF4-FFF2-40B4-BE49-F238E27FC236}">
                <a16:creationId xmlns:a16="http://schemas.microsoft.com/office/drawing/2014/main" id="{C6640931-EBD8-4D9A-BE55-6BE9AF6EB53D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856" y="990884"/>
            <a:ext cx="4183701" cy="5305619"/>
          </a:xfrm>
        </p:spPr>
      </p:pic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D7B15BBE-5614-4F22-A51F-81D9B143FE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E1EA6-FDF9-48F5-96A0-B840ABFA89DA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01115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F691D876-7B34-4C84-8A9C-0EBE40EE8E10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788" y="1319920"/>
            <a:ext cx="5764212" cy="1913110"/>
          </a:xfr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91F5741-6B11-4796-A2F9-0F5046EE9D32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 anchor="ctr"/>
          <a:lstStyle/>
          <a:p>
            <a:pPr>
              <a:lnSpc>
                <a:spcPct val="150000"/>
              </a:lnSpc>
            </a:pPr>
            <a:r>
              <a:rPr lang="ko-KR" altLang="en-US" sz="1400" dirty="0"/>
              <a:t>캐릭터의 상태를 아래와 같이 정리함</a:t>
            </a:r>
            <a:endParaRPr lang="en-US" altLang="ko-KR" sz="1400" dirty="0"/>
          </a:p>
          <a:p>
            <a:pPr lvl="1">
              <a:lnSpc>
                <a:spcPct val="150000"/>
              </a:lnSpc>
            </a:pPr>
            <a:r>
              <a:rPr lang="en-US" altLang="ko-KR" sz="1000" dirty="0"/>
              <a:t>Idle : </a:t>
            </a:r>
            <a:r>
              <a:rPr lang="ko-KR" altLang="en-US" sz="1000" dirty="0"/>
              <a:t>아무것도 하지 않는 상태</a:t>
            </a:r>
            <a:endParaRPr lang="en-US" altLang="ko-KR" sz="1000" dirty="0"/>
          </a:p>
          <a:p>
            <a:pPr lvl="1">
              <a:lnSpc>
                <a:spcPct val="150000"/>
              </a:lnSpc>
            </a:pPr>
            <a:r>
              <a:rPr lang="en-US" altLang="ko-KR" sz="1000" dirty="0"/>
              <a:t>Move : </a:t>
            </a:r>
            <a:r>
              <a:rPr lang="ko-KR" altLang="en-US" sz="1000" dirty="0"/>
              <a:t>이동 상태</a:t>
            </a:r>
            <a:endParaRPr lang="en-US" altLang="ko-KR" sz="1000" dirty="0"/>
          </a:p>
          <a:p>
            <a:pPr lvl="1">
              <a:lnSpc>
                <a:spcPct val="150000"/>
              </a:lnSpc>
            </a:pPr>
            <a:r>
              <a:rPr lang="en-US" altLang="ko-KR" sz="1000" dirty="0"/>
              <a:t>Attack : </a:t>
            </a:r>
            <a:r>
              <a:rPr lang="ko-KR" altLang="en-US" sz="1000" dirty="0"/>
              <a:t>공격 상태</a:t>
            </a:r>
            <a:endParaRPr lang="en-US" altLang="ko-KR" sz="1000" dirty="0"/>
          </a:p>
          <a:p>
            <a:pPr lvl="1">
              <a:lnSpc>
                <a:spcPct val="150000"/>
              </a:lnSpc>
            </a:pPr>
            <a:r>
              <a:rPr lang="en-US" altLang="ko-KR" sz="1000" dirty="0" err="1"/>
              <a:t>Use_Skill</a:t>
            </a:r>
            <a:r>
              <a:rPr lang="en-US" altLang="ko-KR" sz="1000" dirty="0"/>
              <a:t> : </a:t>
            </a:r>
            <a:r>
              <a:rPr lang="ko-KR" altLang="en-US" sz="1000" dirty="0"/>
              <a:t>스킬 사용 상태</a:t>
            </a:r>
            <a:endParaRPr lang="en-US" altLang="ko-KR" sz="1000" dirty="0"/>
          </a:p>
          <a:p>
            <a:pPr lvl="1">
              <a:lnSpc>
                <a:spcPct val="150000"/>
              </a:lnSpc>
            </a:pPr>
            <a:r>
              <a:rPr lang="en-US" altLang="ko-KR" sz="1000" dirty="0"/>
              <a:t>Death : </a:t>
            </a:r>
            <a:r>
              <a:rPr lang="ko-KR" altLang="en-US" sz="1000" dirty="0"/>
              <a:t>사망 상태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플레이어 캐릭터의 경우 왼쪽의 순서도로 표현한 시스템</a:t>
            </a:r>
            <a:r>
              <a:rPr lang="en-US" altLang="ko-KR" sz="1400" dirty="0"/>
              <a:t>(</a:t>
            </a:r>
            <a:r>
              <a:rPr lang="en-US" altLang="ko-KR" sz="1400" dirty="0" err="1"/>
              <a:t>FixedUpdate</a:t>
            </a:r>
            <a:r>
              <a:rPr lang="ko-KR" altLang="en-US" sz="1400" dirty="0"/>
              <a:t>에서 반복 실행</a:t>
            </a:r>
            <a:r>
              <a:rPr lang="en-US" altLang="ko-KR" sz="1400" dirty="0"/>
              <a:t>)</a:t>
            </a:r>
            <a:r>
              <a:rPr lang="ko-KR" altLang="en-US" sz="1400" dirty="0"/>
              <a:t>으로 상태를 변경한다</a:t>
            </a:r>
            <a:r>
              <a:rPr lang="en-US" altLang="ko-KR" sz="1400" dirty="0"/>
              <a:t>.</a:t>
            </a:r>
          </a:p>
        </p:txBody>
      </p:sp>
      <p:pic>
        <p:nvPicPr>
          <p:cNvPr id="57" name="내용 개체 틀 56" descr="텍스트이(가) 표시된 사진&#10;&#10;자동 생성된 설명">
            <a:extLst>
              <a:ext uri="{FF2B5EF4-FFF2-40B4-BE49-F238E27FC236}">
                <a16:creationId xmlns:a16="http://schemas.microsoft.com/office/drawing/2014/main" id="{2EF040ED-4997-4128-BEE6-38363BA03AEA}"/>
              </a:ext>
            </a:extLst>
          </p:cNvPr>
          <p:cNvPicPr>
            <a:picLocks noGrp="1" noChangeAspect="1"/>
          </p:cNvPicPr>
          <p:nvPr>
            <p:ph sz="quarter" idx="16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460" y="3233030"/>
            <a:ext cx="3559886" cy="3153483"/>
          </a:xfrm>
        </p:spPr>
      </p:pic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7BD62991-558F-4226-A3C9-D5AE59014393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 anchor="ctr"/>
          <a:lstStyle/>
          <a:p>
            <a:pPr>
              <a:lnSpc>
                <a:spcPct val="150000"/>
              </a:lnSpc>
            </a:pPr>
            <a:r>
              <a:rPr lang="ko-KR" altLang="en-US" sz="1400" dirty="0"/>
              <a:t>피격 상태 </a:t>
            </a:r>
            <a:r>
              <a:rPr lang="en-US" altLang="ko-KR" sz="1400" dirty="0"/>
              <a:t>(</a:t>
            </a:r>
            <a:r>
              <a:rPr lang="en-US" altLang="ko-KR" sz="1400" dirty="0" err="1"/>
              <a:t>Be_Hit</a:t>
            </a:r>
            <a:r>
              <a:rPr lang="en-US" altLang="ko-KR" sz="1400" dirty="0"/>
              <a:t>)</a:t>
            </a:r>
            <a:r>
              <a:rPr lang="ko-KR" altLang="en-US" sz="1400" dirty="0"/>
              <a:t>가</a:t>
            </a:r>
            <a:r>
              <a:rPr lang="en-US" altLang="ko-KR" sz="1400" dirty="0"/>
              <a:t> </a:t>
            </a:r>
            <a:r>
              <a:rPr lang="ko-KR" altLang="en-US" sz="1400" dirty="0"/>
              <a:t>예외 상태로 존재함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해당 상태는 적으로부터 공격을 받아 체력이 감소했을 때 해당 상태로 저장된다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400" dirty="0" err="1"/>
              <a:t>Be_Hit</a:t>
            </a:r>
            <a:r>
              <a:rPr lang="en-US" altLang="ko-KR" sz="1400" dirty="0"/>
              <a:t> </a:t>
            </a:r>
            <a:r>
              <a:rPr lang="ko-KR" altLang="en-US" sz="1400" dirty="0"/>
              <a:t>상태일 경우 위 </a:t>
            </a:r>
            <a:r>
              <a:rPr lang="ko-KR" altLang="en-US" sz="1400" dirty="0" err="1"/>
              <a:t>상태값</a:t>
            </a:r>
            <a:r>
              <a:rPr lang="ko-KR" altLang="en-US" sz="1400" dirty="0"/>
              <a:t> 변경 함수를 실행하지 못하게 한다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‘1</a:t>
            </a:r>
            <a:r>
              <a:rPr lang="ko-KR" altLang="en-US" sz="1400" dirty="0"/>
              <a:t>초 동안 강제 종료</a:t>
            </a:r>
            <a:r>
              <a:rPr lang="en-US" altLang="ko-KR" sz="1400" dirty="0"/>
              <a:t>’</a:t>
            </a:r>
            <a:r>
              <a:rPr lang="ko-KR" altLang="en-US" sz="1400" dirty="0"/>
              <a:t>는 유니티의 </a:t>
            </a:r>
            <a:r>
              <a:rPr lang="en-US" altLang="ko-KR" sz="1400" dirty="0"/>
              <a:t>‘</a:t>
            </a:r>
            <a:r>
              <a:rPr lang="ko-KR" altLang="en-US" sz="1400" dirty="0" err="1"/>
              <a:t>코루틴</a:t>
            </a:r>
            <a:r>
              <a:rPr lang="en-US" altLang="ko-KR" sz="1400" dirty="0"/>
              <a:t>’</a:t>
            </a:r>
            <a:r>
              <a:rPr lang="ko-KR" altLang="en-US" sz="1400" dirty="0"/>
              <a:t>기능을 활용해 </a:t>
            </a:r>
            <a:r>
              <a:rPr lang="en-US" altLang="ko-KR" sz="1400" dirty="0"/>
              <a:t>1</a:t>
            </a:r>
            <a:r>
              <a:rPr lang="ko-KR" altLang="en-US" sz="1400" dirty="0" err="1"/>
              <a:t>초동안</a:t>
            </a:r>
            <a:r>
              <a:rPr lang="ko-KR" altLang="en-US" sz="1400" dirty="0"/>
              <a:t> </a:t>
            </a:r>
            <a:r>
              <a:rPr lang="en-US" altLang="ko-KR" sz="1400" dirty="0" err="1"/>
              <a:t>Be_Hit</a:t>
            </a:r>
            <a:r>
              <a:rPr lang="en-US" altLang="ko-KR" sz="1400" dirty="0"/>
              <a:t> </a:t>
            </a:r>
            <a:r>
              <a:rPr lang="ko-KR" altLang="en-US" sz="1400" dirty="0"/>
              <a:t>상태를 유지하도록 한다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400" dirty="0" err="1"/>
              <a:t>Be_Hit</a:t>
            </a:r>
            <a:r>
              <a:rPr lang="en-US" altLang="ko-KR" sz="1400" dirty="0"/>
              <a:t> </a:t>
            </a:r>
            <a:r>
              <a:rPr lang="ko-KR" altLang="en-US" sz="1400" dirty="0"/>
              <a:t>상태를 유지하는 동안 캐릭터는 무적 상태가 된다</a:t>
            </a:r>
            <a:r>
              <a:rPr lang="en-US" altLang="ko-KR" sz="1400" dirty="0"/>
              <a:t>.</a:t>
            </a:r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B5839D32-17E3-4A10-A24B-C2FDD62562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캐릭터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18B4148F-5137-48B2-810F-BBF5201109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플레이어 캐릭터 시스템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EB592E54-0DB1-4C8B-9D3F-63ED3F0A8BA2}"/>
              </a:ext>
            </a:extLst>
          </p:cNvPr>
          <p:cNvSpPr txBox="1"/>
          <p:nvPr/>
        </p:nvSpPr>
        <p:spPr>
          <a:xfrm>
            <a:off x="2049649" y="1192285"/>
            <a:ext cx="2359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Player</a:t>
            </a:r>
            <a:r>
              <a:rPr lang="ko-KR" altLang="en-US" sz="1200" dirty="0"/>
              <a:t> 캐릭터 </a:t>
            </a:r>
            <a:r>
              <a:rPr lang="ko-KR" altLang="en-US" sz="1200" dirty="0" err="1"/>
              <a:t>상태값</a:t>
            </a:r>
            <a:r>
              <a:rPr lang="ko-KR" altLang="en-US" sz="1200" dirty="0"/>
              <a:t> 변경 함수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37CB49D-BFFA-4849-A883-21A790BAC752}"/>
              </a:ext>
            </a:extLst>
          </p:cNvPr>
          <p:cNvSpPr txBox="1"/>
          <p:nvPr/>
        </p:nvSpPr>
        <p:spPr>
          <a:xfrm>
            <a:off x="2872609" y="3161362"/>
            <a:ext cx="17123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/>
              <a:t>Be_Hit</a:t>
            </a:r>
            <a:r>
              <a:rPr lang="en-US" altLang="ko-KR" sz="1200" dirty="0"/>
              <a:t> </a:t>
            </a:r>
            <a:r>
              <a:rPr lang="ko-KR" altLang="en-US" sz="1200" dirty="0"/>
              <a:t>상태 확인 함수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DE24D91A-BE20-4A8E-B914-DBAED20D0361}"/>
              </a:ext>
            </a:extLst>
          </p:cNvPr>
          <p:cNvSpPr txBox="1"/>
          <p:nvPr/>
        </p:nvSpPr>
        <p:spPr>
          <a:xfrm>
            <a:off x="4338359" y="4785870"/>
            <a:ext cx="1641817" cy="29809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/>
              <a:t>‘</a:t>
            </a:r>
            <a:r>
              <a:rPr lang="ko-KR" altLang="en-US" sz="1000" dirty="0" err="1"/>
              <a:t>코루틴</a:t>
            </a:r>
            <a:r>
              <a:rPr lang="en-US" altLang="ko-KR" sz="1000" dirty="0"/>
              <a:t>(</a:t>
            </a:r>
            <a:r>
              <a:rPr lang="en-US" altLang="ko-KR" sz="1000" b="1" i="0" dirty="0">
                <a:effectLst/>
                <a:latin typeface="Jua"/>
              </a:rPr>
              <a:t>coroutine</a:t>
            </a:r>
            <a:r>
              <a:rPr lang="en-US" altLang="ko-KR" sz="1000" dirty="0"/>
              <a:t>)’</a:t>
            </a:r>
            <a:r>
              <a:rPr lang="ko-KR" altLang="en-US" sz="1000" dirty="0"/>
              <a:t>을 의미</a:t>
            </a:r>
          </a:p>
        </p:txBody>
      </p:sp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2132D2C3-73DF-463D-90C1-1EA524157108}"/>
              </a:ext>
            </a:extLst>
          </p:cNvPr>
          <p:cNvSpPr/>
          <p:nvPr/>
        </p:nvSpPr>
        <p:spPr>
          <a:xfrm>
            <a:off x="3067590" y="4714552"/>
            <a:ext cx="2949162" cy="422444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/>
          </a:p>
        </p:txBody>
      </p:sp>
      <p:sp>
        <p:nvSpPr>
          <p:cNvPr id="63" name="슬라이드 번호 개체 틀 62">
            <a:extLst>
              <a:ext uri="{FF2B5EF4-FFF2-40B4-BE49-F238E27FC236}">
                <a16:creationId xmlns:a16="http://schemas.microsoft.com/office/drawing/2014/main" id="{20573F23-8EF1-489E-A482-E76A4E2DB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E1EA6-FDF9-48F5-96A0-B840ABFA89DA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17251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DA658F1-D031-46BF-A846-9F066E5BC50F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 anchor="ctr"/>
          <a:lstStyle/>
          <a:p>
            <a:pPr>
              <a:lnSpc>
                <a:spcPct val="100000"/>
              </a:lnSpc>
            </a:pPr>
            <a:r>
              <a:rPr lang="ko-KR" altLang="en-US" sz="1200" dirty="0"/>
              <a:t>바깥 원 </a:t>
            </a:r>
            <a:r>
              <a:rPr lang="en-US" altLang="ko-KR" sz="1200" dirty="0"/>
              <a:t>: </a:t>
            </a:r>
            <a:r>
              <a:rPr lang="ko-KR" altLang="en-US" sz="1200" dirty="0"/>
              <a:t>시야 범위 표시</a:t>
            </a:r>
            <a:endParaRPr lang="en-US" altLang="ko-KR" sz="1200" dirty="0"/>
          </a:p>
          <a:p>
            <a:pPr marL="285750" indent="-285750">
              <a:lnSpc>
                <a:spcPct val="100000"/>
              </a:lnSpc>
              <a:buFontTx/>
              <a:buChar char="-"/>
            </a:pPr>
            <a:r>
              <a:rPr lang="ko-KR" altLang="en-US" sz="1200" dirty="0"/>
              <a:t>해당 원 내부에 적</a:t>
            </a:r>
            <a:r>
              <a:rPr lang="en-US" altLang="ko-KR" sz="1200" dirty="0"/>
              <a:t>(Monster -&gt; Player, Player -&gt; Monster)</a:t>
            </a:r>
            <a:r>
              <a:rPr lang="ko-KR" altLang="en-US" sz="1200" dirty="0"/>
              <a:t>을</a:t>
            </a:r>
            <a:br>
              <a:rPr lang="en-US" altLang="ko-KR" sz="1200" dirty="0"/>
            </a:br>
            <a:r>
              <a:rPr lang="en-US" altLang="ko-KR" sz="1200" dirty="0"/>
              <a:t>Collision</a:t>
            </a:r>
            <a:r>
              <a:rPr lang="ko-KR" altLang="en-US" sz="1200" dirty="0"/>
              <a:t>을 검사해 감지해 대상 지정</a:t>
            </a:r>
            <a:endParaRPr lang="en-US" altLang="ko-KR" sz="1200" dirty="0"/>
          </a:p>
          <a:p>
            <a:pPr marL="285750" indent="-285750">
              <a:lnSpc>
                <a:spcPct val="100000"/>
              </a:lnSpc>
              <a:buFontTx/>
              <a:buChar char="-"/>
            </a:pPr>
            <a:r>
              <a:rPr lang="en-US" altLang="ko-KR" sz="1200" dirty="0"/>
              <a:t>Player</a:t>
            </a:r>
            <a:r>
              <a:rPr lang="ko-KR" altLang="en-US" sz="1200" dirty="0"/>
              <a:t>의 경우 다수 감지 가능</a:t>
            </a:r>
            <a:r>
              <a:rPr lang="en-US" altLang="ko-KR" sz="1200" dirty="0"/>
              <a:t>, </a:t>
            </a:r>
            <a:r>
              <a:rPr lang="ko-KR" altLang="en-US" sz="1200" dirty="0"/>
              <a:t>가장 가까운 적을 감지해 공격 방향 설정</a:t>
            </a:r>
            <a:endParaRPr lang="en-US" altLang="ko-KR" sz="1200" dirty="0"/>
          </a:p>
          <a:p>
            <a:pPr marL="285750" indent="-285750">
              <a:lnSpc>
                <a:spcPct val="100000"/>
              </a:lnSpc>
              <a:buFontTx/>
              <a:buChar char="-"/>
            </a:pPr>
            <a:r>
              <a:rPr lang="ko-KR" altLang="en-US" sz="1200" dirty="0"/>
              <a:t>원거리 무기는 설정된 공격 방향으로 탄을 발사함</a:t>
            </a:r>
            <a:endParaRPr lang="en-US" altLang="ko-KR" sz="1200" dirty="0"/>
          </a:p>
          <a:p>
            <a:pPr>
              <a:lnSpc>
                <a:spcPct val="100000"/>
              </a:lnSpc>
            </a:pPr>
            <a:r>
              <a:rPr lang="ko-KR" altLang="en-US" sz="1200" dirty="0"/>
              <a:t>안 원 </a:t>
            </a:r>
            <a:r>
              <a:rPr lang="en-US" altLang="ko-KR" sz="1200" dirty="0"/>
              <a:t>: </a:t>
            </a:r>
            <a:r>
              <a:rPr lang="ko-KR" altLang="en-US" sz="1200" dirty="0"/>
              <a:t>공격 범위 표시</a:t>
            </a:r>
            <a:endParaRPr lang="en-US" altLang="ko-KR" sz="1200" dirty="0"/>
          </a:p>
          <a:p>
            <a:pPr marL="285750" indent="-285750">
              <a:lnSpc>
                <a:spcPct val="100000"/>
              </a:lnSpc>
              <a:buFontTx/>
              <a:buChar char="-"/>
            </a:pPr>
            <a:r>
              <a:rPr lang="ko-KR" altLang="en-US" sz="1200" dirty="0"/>
              <a:t>단일 감지 만 가능</a:t>
            </a:r>
            <a:endParaRPr lang="en-US" altLang="ko-KR" sz="1200" dirty="0"/>
          </a:p>
          <a:p>
            <a:pPr marL="285750" indent="-285750">
              <a:lnSpc>
                <a:spcPct val="100000"/>
              </a:lnSpc>
              <a:buFontTx/>
              <a:buChar char="-"/>
            </a:pPr>
            <a:r>
              <a:rPr lang="ko-KR" altLang="en-US" sz="1200" dirty="0"/>
              <a:t>지정한 대상을 공격</a:t>
            </a:r>
            <a:r>
              <a:rPr lang="en-US" altLang="ko-KR" sz="1200" dirty="0"/>
              <a:t>(</a:t>
            </a:r>
            <a:r>
              <a:rPr lang="ko-KR" altLang="en-US" sz="1200" dirty="0"/>
              <a:t>데미지 연산</a:t>
            </a:r>
            <a:r>
              <a:rPr lang="en-US" altLang="ko-KR" sz="1200" dirty="0"/>
              <a:t>)</a:t>
            </a:r>
            <a:endParaRPr lang="ko-KR" altLang="en-US" sz="1200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E797BA22-8721-4F78-9E49-4F376F5D0C72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 anchor="ctr"/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유니티에서</a:t>
            </a:r>
            <a:r>
              <a:rPr lang="en-US" altLang="ko-KR" sz="1200" dirty="0"/>
              <a:t> </a:t>
            </a:r>
            <a:r>
              <a:rPr lang="ko-KR" altLang="en-US" sz="1200" dirty="0"/>
              <a:t>충돌을 확인할 수 있게 해주는 </a:t>
            </a:r>
            <a:r>
              <a:rPr lang="en-US" altLang="ko-KR" sz="1200" dirty="0"/>
              <a:t>Collision </a:t>
            </a:r>
            <a:r>
              <a:rPr lang="ko-KR" altLang="en-US" sz="1200" dirty="0"/>
              <a:t>객체를 활용해 시야 범위와 공격 범위에 해당하는 가상의 충돌감지 원을 만든다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생성되는 객체에 </a:t>
            </a:r>
            <a:r>
              <a:rPr lang="en-US" altLang="ko-KR" sz="1200" dirty="0"/>
              <a:t>Tag</a:t>
            </a:r>
            <a:r>
              <a:rPr lang="ko-KR" altLang="en-US" sz="1200" dirty="0"/>
              <a:t>를 설정해 충돌된 대상이 무엇인지 판별할 수 있도록 한다</a:t>
            </a:r>
            <a:r>
              <a:rPr lang="en-US" altLang="ko-KR" sz="1200" dirty="0"/>
              <a:t>.</a:t>
            </a:r>
            <a:br>
              <a:rPr lang="en-US" altLang="ko-KR" sz="1200" dirty="0"/>
            </a:br>
            <a:r>
              <a:rPr lang="en-US" altLang="ko-KR" sz="1200" dirty="0"/>
              <a:t>(Monster,</a:t>
            </a:r>
            <a:r>
              <a:rPr lang="ko-KR" altLang="en-US" sz="1200" dirty="0"/>
              <a:t> </a:t>
            </a:r>
            <a:r>
              <a:rPr lang="en-US" altLang="ko-KR" sz="1200" dirty="0"/>
              <a:t>Player</a:t>
            </a:r>
            <a:r>
              <a:rPr lang="ko-KR" altLang="en-US" sz="1200" dirty="0"/>
              <a:t>라는 </a:t>
            </a:r>
            <a:r>
              <a:rPr lang="en-US" altLang="ko-KR" sz="1200" dirty="0"/>
              <a:t>tag</a:t>
            </a:r>
            <a:r>
              <a:rPr lang="ko-KR" altLang="en-US" sz="1200" dirty="0"/>
              <a:t>를 객체에 지정해준다</a:t>
            </a:r>
            <a:r>
              <a:rPr lang="en-US" altLang="ko-KR" sz="1200" dirty="0"/>
              <a:t>.)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충돌된 대상이 </a:t>
            </a:r>
            <a:r>
              <a:rPr lang="en-US" altLang="ko-KR" sz="1200" dirty="0"/>
              <a:t>Monster</a:t>
            </a:r>
            <a:r>
              <a:rPr lang="ko-KR" altLang="en-US" sz="1200" dirty="0"/>
              <a:t>는</a:t>
            </a:r>
            <a:r>
              <a:rPr lang="en-US" altLang="ko-KR" sz="1200" dirty="0"/>
              <a:t> Player,</a:t>
            </a:r>
            <a:r>
              <a:rPr lang="ko-KR" altLang="en-US" sz="1200" dirty="0"/>
              <a:t> </a:t>
            </a:r>
            <a:r>
              <a:rPr lang="en-US" altLang="ko-KR" sz="1200" dirty="0"/>
              <a:t>Player</a:t>
            </a:r>
            <a:r>
              <a:rPr lang="ko-KR" altLang="en-US" sz="1200" dirty="0"/>
              <a:t>는 </a:t>
            </a:r>
            <a:r>
              <a:rPr lang="en-US" altLang="ko-KR" sz="1200" dirty="0"/>
              <a:t>Monster</a:t>
            </a:r>
            <a:r>
              <a:rPr lang="ko-KR" altLang="en-US" sz="1200" dirty="0"/>
              <a:t>인지 확인하고 대상을 추적 또는 공격 대상으로 지정한다</a:t>
            </a:r>
            <a:r>
              <a:rPr lang="en-US" altLang="ko-KR" sz="1200" dirty="0"/>
              <a:t>.</a:t>
            </a:r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89F686E0-E32C-4711-85B2-03B6FBE6C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캐릭터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A63A34A0-BF38-49DE-9628-9D7BA28D7B4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공격 대상</a:t>
            </a:r>
            <a:r>
              <a:rPr lang="en-US" altLang="ko-KR" dirty="0"/>
              <a:t>, </a:t>
            </a:r>
            <a:r>
              <a:rPr lang="ko-KR" altLang="en-US" dirty="0"/>
              <a:t>추적 대상 선정 방법</a:t>
            </a:r>
          </a:p>
        </p:txBody>
      </p:sp>
      <p:pic>
        <p:nvPicPr>
          <p:cNvPr id="8" name="내용 개체 틀 5" descr="스크린샷, 컴퓨터이(가) 표시된 사진&#10;&#10;자동 생성된 설명">
            <a:extLst>
              <a:ext uri="{FF2B5EF4-FFF2-40B4-BE49-F238E27FC236}">
                <a16:creationId xmlns:a16="http://schemas.microsoft.com/office/drawing/2014/main" id="{1BCC1F54-D255-4C21-9AA0-C86971B04DAB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27" t="11706" r="60699" b="57312"/>
          <a:stretch/>
        </p:blipFill>
        <p:spPr>
          <a:xfrm>
            <a:off x="1188275" y="1036299"/>
            <a:ext cx="4051238" cy="2480352"/>
          </a:xfrm>
        </p:spPr>
      </p:pic>
      <p:pic>
        <p:nvPicPr>
          <p:cNvPr id="14" name="내용 개체 틀 13">
            <a:extLst>
              <a:ext uri="{FF2B5EF4-FFF2-40B4-BE49-F238E27FC236}">
                <a16:creationId xmlns:a16="http://schemas.microsoft.com/office/drawing/2014/main" id="{343E84DB-2D86-4C8F-9F90-515F858597CD}"/>
              </a:ext>
            </a:extLst>
          </p:cNvPr>
          <p:cNvPicPr>
            <a:picLocks noGrp="1" noChangeAspect="1"/>
          </p:cNvPicPr>
          <p:nvPr>
            <p:ph sz="quarter" idx="16"/>
          </p:nvPr>
        </p:nvPicPr>
        <p:blipFill rotWithShape="1">
          <a:blip r:embed="rId4"/>
          <a:srcRect l="7575" t="21183" r="42977" b="38255"/>
          <a:stretch/>
        </p:blipFill>
        <p:spPr>
          <a:xfrm>
            <a:off x="1886803" y="4002614"/>
            <a:ext cx="4118442" cy="185526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33BD06C-CBE3-48BC-81FC-0DF2D1D0D688}"/>
              </a:ext>
            </a:extLst>
          </p:cNvPr>
          <p:cNvSpPr txBox="1"/>
          <p:nvPr/>
        </p:nvSpPr>
        <p:spPr>
          <a:xfrm>
            <a:off x="3108898" y="5608959"/>
            <a:ext cx="289053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solidFill>
                  <a:schemeClr val="bg1"/>
                </a:solidFill>
              </a:rPr>
              <a:t>시야 범위에 추적 대상이 있는지 확인하는 함수</a:t>
            </a:r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43F535ED-EAEA-4E5C-9A58-CD1C8FE8B2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E1EA6-FDF9-48F5-96A0-B840ABFA89DA}" type="slidenum">
              <a:rPr lang="ko-KR" altLang="en-US" smtClean="0"/>
              <a:pPr/>
              <a:t>9</a:t>
            </a:fld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0072C77-1400-4E8C-B54F-C2056AFFC5E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1503" t="45811" r="23222" b="13921"/>
          <a:stretch/>
        </p:blipFill>
        <p:spPr>
          <a:xfrm>
            <a:off x="514778" y="4002614"/>
            <a:ext cx="1281492" cy="1855261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0A9E9A0-93A0-43E3-8949-D24BE3CA45AC}"/>
              </a:ext>
            </a:extLst>
          </p:cNvPr>
          <p:cNvSpPr/>
          <p:nvPr/>
        </p:nvSpPr>
        <p:spPr>
          <a:xfrm>
            <a:off x="1205396" y="5394644"/>
            <a:ext cx="553303" cy="1012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4190194-D92C-4694-B197-A58CE4E4A731}"/>
              </a:ext>
            </a:extLst>
          </p:cNvPr>
          <p:cNvSpPr/>
          <p:nvPr/>
        </p:nvSpPr>
        <p:spPr>
          <a:xfrm>
            <a:off x="600075" y="4405312"/>
            <a:ext cx="519113" cy="1571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09939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2360</TotalTime>
  <Words>2841</Words>
  <Application>Microsoft Office PowerPoint</Application>
  <PresentationFormat>와이드스크린</PresentationFormat>
  <Paragraphs>315</Paragraphs>
  <Slides>19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4" baseType="lpstr">
      <vt:lpstr>Jua</vt:lpstr>
      <vt:lpstr>맑은 고딕</vt:lpstr>
      <vt:lpstr>Arial</vt:lpstr>
      <vt:lpstr>Wingdings</vt:lpstr>
      <vt:lpstr>Office 테마</vt:lpstr>
      <vt:lpstr>‘타임 키퍼’ 로그 라이크 게임  시스템 기획서</vt:lpstr>
      <vt:lpstr>목차</vt:lpstr>
      <vt:lpstr>게임 소개</vt:lpstr>
      <vt:lpstr>시스템 개요</vt:lpstr>
      <vt:lpstr>플레이</vt:lpstr>
      <vt:lpstr>플레이</vt:lpstr>
      <vt:lpstr>데이터</vt:lpstr>
      <vt:lpstr>캐릭터</vt:lpstr>
      <vt:lpstr>캐릭터</vt:lpstr>
      <vt:lpstr>몬스터</vt:lpstr>
      <vt:lpstr>몬스터</vt:lpstr>
      <vt:lpstr>던전</vt:lpstr>
      <vt:lpstr>던전</vt:lpstr>
      <vt:lpstr>던전</vt:lpstr>
      <vt:lpstr>시간컨텐츠</vt:lpstr>
      <vt:lpstr>기타</vt:lpstr>
      <vt:lpstr>기타</vt:lpstr>
      <vt:lpstr>기타</vt:lpstr>
      <vt:lpstr>마무리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정 재호</dc:creator>
  <cp:lastModifiedBy>정 재호</cp:lastModifiedBy>
  <cp:revision>16</cp:revision>
  <dcterms:created xsi:type="dcterms:W3CDTF">2020-04-27T07:07:34Z</dcterms:created>
  <dcterms:modified xsi:type="dcterms:W3CDTF">2020-05-18T08:28:55Z</dcterms:modified>
</cp:coreProperties>
</file>